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21" r:id="rId3"/>
    <p:sldId id="395" r:id="rId4"/>
    <p:sldId id="263" r:id="rId5"/>
    <p:sldId id="387" r:id="rId6"/>
    <p:sldId id="339" r:id="rId7"/>
    <p:sldId id="396" r:id="rId8"/>
    <p:sldId id="397" r:id="rId9"/>
    <p:sldId id="399" r:id="rId10"/>
    <p:sldId id="400" r:id="rId11"/>
    <p:sldId id="278" r:id="rId12"/>
    <p:sldId id="281" r:id="rId13"/>
    <p:sldId id="265" r:id="rId14"/>
    <p:sldId id="401" r:id="rId15"/>
    <p:sldId id="296" r:id="rId16"/>
    <p:sldId id="39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EB5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982" autoAdjust="0"/>
  </p:normalViewPr>
  <p:slideViewPr>
    <p:cSldViewPr>
      <p:cViewPr varScale="1">
        <p:scale>
          <a:sx n="70" d="100"/>
          <a:sy n="70" d="100"/>
        </p:scale>
        <p:origin x="-135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5F331D-A4EF-46E6-9941-CDA1A182E24A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8B4D04-251A-41E1-AE2F-FD751FDD9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671B8-0684-494F-A000-07681D4311C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8EA9E-28B8-4E97-B6BF-233C8A72A90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A6D0A16-AE74-4196-9A4F-8680D0B2885B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19980-F4B6-4F48-9BC2-FF405C0DB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F2E9-BE58-4906-AFC0-B76A8B1616BF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76DE-42E2-4028-B339-7B33DB301D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70CE-C133-4E7D-9982-4ECAF32D2E70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FB58-EEB9-483E-9C79-0C59CC03A0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55F2-EFE1-4E18-9538-1C9512B16E70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680C-8483-42EF-BBD1-C865C7104C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CE06-B7CC-422A-98FD-C72E78949DB0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140D-5394-4A32-8633-C67CDD796F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0DEE-BFBB-4E98-BA0E-0BEB687DF990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BCFC-3DBC-40D3-AC98-39BA6CD81F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8BC3-9E15-4377-91DD-BFDB744BCC27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FC87-174D-4CAD-BD91-375570E426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1B6B-C048-461E-A9AA-D0933948E52B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C76B-0A7F-4E77-8435-69AFAD231E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35FD-C560-42D8-BA68-0277FE4A5304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C64E-2522-48AA-A38F-004CF30947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C646-7D58-4317-9492-8BCD4599F6D1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0C22-063D-4E23-8C25-6B06835C7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2F27-50AC-4DF0-9177-430E5D869B48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354B-437C-422E-9D8B-8CD0B09057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80C9C-44A8-4AF2-95DE-8E426BA578E4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8D09C-C395-41E5-B22B-ACB4BFC821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3" r:id="rId4"/>
    <p:sldLayoutId id="2147483694" r:id="rId5"/>
    <p:sldLayoutId id="2147483698" r:id="rId6"/>
    <p:sldLayoutId id="2147483699" r:id="rId7"/>
    <p:sldLayoutId id="2147483700" r:id="rId8"/>
    <p:sldLayoutId id="2147483701" r:id="rId9"/>
    <p:sldLayoutId id="2147483695" r:id="rId10"/>
    <p:sldLayoutId id="2147483702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002060"/>
                </a:solidFill>
              </a:rPr>
              <a:t>Нравственно- патриотическое воспитание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14339" name="Picture 2" descr="http://natural-medicine.ru/uploads/posts/2010-05/1274436853_24437313_963723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1813"/>
            <a:ext cx="9144000" cy="797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827088" y="1052513"/>
            <a:ext cx="74898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FF00"/>
                </a:solidFill>
                <a:latin typeface="Calibri" pitchFamily="34" charset="0"/>
              </a:rPr>
              <a:t>Патриотическое</a:t>
            </a:r>
            <a:r>
              <a:rPr lang="ru-RU" sz="60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6000" b="1">
                <a:solidFill>
                  <a:srgbClr val="FFFF00"/>
                </a:solidFill>
                <a:latin typeface="Calibri" pitchFamily="34" charset="0"/>
              </a:rPr>
              <a:t>воспитание</a:t>
            </a:r>
            <a:r>
              <a:rPr lang="ru-RU" sz="60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6000" b="1">
                <a:solidFill>
                  <a:srgbClr val="FFFF00"/>
                </a:solidFill>
                <a:latin typeface="Calibri" pitchFamily="34" charset="0"/>
              </a:rPr>
              <a:t>дошкольников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daysbythefalls.com/wp-content/uploads/clou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525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            Расширение представлений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                о городах и народностях  России.</a:t>
            </a: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24579" name="Picture 2" descr="https://encrypted-tbn0.gstatic.com/images?q=tbn:ANd9GcQsErWIBAboUcu9BBky6VAxdzRK5lZLDMwLgAErdPuAZXZzIgc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00213"/>
            <a:ext cx="27035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s://encrypted-tbn3.gstatic.com/images?q=tbn:ANd9GcQ3olcAQCYEz7dSgJIa0dZTvyFJ465pIv5RBzGmpeVT9maNBw-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700213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s://encrypted-tbn2.gstatic.com/images?q=tbn:ANd9GcSTLBYGdW_qWVlGsiDNPE47R5_db8cDeTz-LsaOFq3FHay2_N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700213"/>
            <a:ext cx="239553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https://encrypted-tbn1.gstatic.com/images?q=tbn:ANd9GcS4U1BSbVC8PxKau8pPcHeiA2Y01XDrtfLvDf7GVqQfQe7HHFAH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786188"/>
            <a:ext cx="2571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4" descr="https://encrypted-tbn3.gstatic.com/images?q=tbn:ANd9GcSCe__oAVpnNpqt_OqQ8KgnWGbTH2VSTCJp2ycFcyJs4K89VAW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3857625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6" descr="https://encrypted-tbn0.gstatic.com/images?q=tbn:ANd9GcTBxkMAZM7h-fSoqBbQP2oF64wN81InkZe5xg-f6WJUwQcZ_Mz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63" y="3857625"/>
            <a:ext cx="2670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1331913" y="333375"/>
            <a:ext cx="6732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Формирование толерантности, чувства уважения к другим народам, их традициям.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3463"/>
            <a:ext cx="3603621" cy="283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65978"/>
            <a:ext cx="2563837" cy="240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4572000" y="1484313"/>
            <a:ext cx="4248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Дошкольное детство — это время достижений и проблем не только одного маленького человечка, но и всего общества в целом.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57158" y="3500438"/>
            <a:ext cx="4714908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dirty="0"/>
              <a:t>В этом возрасте происходит формирование у детей навыков уважительного и доброжелательного поведения во время взаимоотношений с представителями разных культур, умение воспринимать окружающее как результат сотрудничества людей разных национальностей, разного этнического происхождения.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5"/>
          <p:cNvSpPr txBox="1">
            <a:spLocks noChangeArrowheads="1"/>
          </p:cNvSpPr>
          <p:nvPr/>
        </p:nvSpPr>
        <p:spPr bwMode="auto">
          <a:xfrm>
            <a:off x="755650" y="333375"/>
            <a:ext cx="7345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Развитие чувства ответственности и гордости за достижение страны.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22625" y="1628775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214546" y="1571612"/>
            <a:ext cx="48244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Одной из поставленных задач </a:t>
            </a:r>
            <a:endParaRPr lang="ru-RU" sz="2000" dirty="0" smtClean="0"/>
          </a:p>
          <a:p>
            <a:pPr algn="ctr"/>
            <a:r>
              <a:rPr lang="ru-RU" sz="2000" dirty="0" smtClean="0"/>
              <a:t>является </a:t>
            </a:r>
            <a:r>
              <a:rPr lang="ru-RU" sz="2000" dirty="0"/>
              <a:t>развитие у детей ответственности и гордости за достижения своей страны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области науки и техники, </a:t>
            </a:r>
            <a:endParaRPr lang="ru-RU" sz="2000" dirty="0" smtClean="0"/>
          </a:p>
          <a:p>
            <a:pPr algn="ctr"/>
            <a:r>
              <a:rPr lang="ru-RU" sz="2000" dirty="0" smtClean="0"/>
              <a:t>искусства и </a:t>
            </a:r>
            <a:r>
              <a:rPr lang="ru-RU" sz="2000" dirty="0"/>
              <a:t>спорта.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484313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2211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341438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29260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365625"/>
            <a:ext cx="2376488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4"/>
          <p:cNvSpPr txBox="1">
            <a:spLocks noChangeArrowheads="1"/>
          </p:cNvSpPr>
          <p:nvPr/>
        </p:nvSpPr>
        <p:spPr bwMode="auto">
          <a:xfrm>
            <a:off x="611188" y="404813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CC00"/>
                </a:solidFill>
                <a:latin typeface="Calibri" pitchFamily="34" charset="0"/>
              </a:rPr>
              <a:t>Формирование бережного и заботливого отношения к природе и ко всему живому, к предметам и явлениям окружающей среды.</a:t>
            </a:r>
          </a:p>
        </p:txBody>
      </p:sp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4067175" y="5084763"/>
            <a:ext cx="4464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Природа – неисчерпаемый источник, из которого ребенок получает многие свои первые знания и впечатления.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4370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844675"/>
            <a:ext cx="403225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323850" y="1916113"/>
            <a:ext cx="35290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«Человек стал человеком только тогда, когда увидел красоту вечерней зари и облаков,  плывущих в </a:t>
            </a:r>
            <a:r>
              <a:rPr lang="ru-RU" dirty="0" err="1"/>
              <a:t>голубом</a:t>
            </a:r>
            <a:r>
              <a:rPr lang="ru-RU" dirty="0"/>
              <a:t> небе, услышал пение соловья и пережил восхищение красотой пространства».</a:t>
            </a:r>
          </a:p>
          <a:p>
            <a:r>
              <a:rPr lang="ru-RU" dirty="0"/>
              <a:t>                           </a:t>
            </a:r>
            <a:r>
              <a:rPr lang="ru-RU" sz="1600" i="1" dirty="0"/>
              <a:t>В.Сухомлинский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daysbythefalls.com/wp-content/uploads/clou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5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000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>Гражданско-правовое воспитание</a:t>
            </a:r>
            <a:endParaRPr lang="ru-RU" sz="280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9699" name="Содержимое 12" descr="imag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844675"/>
            <a:ext cx="4392612" cy="2892425"/>
          </a:xfrm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071670" y="836613"/>
            <a:ext cx="56689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Дети – самое дорогое, что есть в любом обществе, вне зависимости от политического строя и религиозного вероисповедания.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785919" y="4868863"/>
            <a:ext cx="56642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Ребенок – это маленький гражданин страны, который наделен определенными правами, </a:t>
            </a:r>
          </a:p>
          <a:p>
            <a:pPr algn="ctr"/>
            <a:r>
              <a:rPr lang="ru-RU" sz="2000" dirty="0"/>
              <a:t>о чем взрослые не всегда помнят и знают.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539750" y="260350"/>
            <a:ext cx="810418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Патриотизм</a:t>
            </a:r>
            <a:r>
              <a:rPr lang="ru-RU" sz="2800">
                <a:latin typeface="Calibri" pitchFamily="34" charset="0"/>
              </a:rPr>
              <a:t> даёт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радость</a:t>
            </a:r>
            <a:r>
              <a:rPr lang="ru-RU" sz="2800">
                <a:latin typeface="Calibri" pitchFamily="34" charset="0"/>
              </a:rPr>
              <a:t> – от осознания достоинств и успехов своей страны.</a:t>
            </a:r>
          </a:p>
          <a:p>
            <a:r>
              <a:rPr lang="ru-RU" sz="2800" b="1">
                <a:latin typeface="Calibri" pitchFamily="34" charset="0"/>
              </a:rPr>
              <a:t>Патриотизм</a:t>
            </a:r>
            <a:r>
              <a:rPr lang="ru-RU" sz="2800">
                <a:latin typeface="Calibri" pitchFamily="34" charset="0"/>
              </a:rPr>
              <a:t> даёт </a:t>
            </a:r>
            <a:r>
              <a:rPr lang="ru-RU" sz="2800">
                <a:solidFill>
                  <a:srgbClr val="EEB500"/>
                </a:solidFill>
                <a:latin typeface="Calibri" pitchFamily="34" charset="0"/>
              </a:rPr>
              <a:t>ответственность</a:t>
            </a:r>
            <a:r>
              <a:rPr lang="ru-RU" sz="2800">
                <a:latin typeface="Calibri" pitchFamily="34" charset="0"/>
              </a:rPr>
              <a:t> – за семью, народ и Родину.</a:t>
            </a:r>
          </a:p>
          <a:p>
            <a:r>
              <a:rPr lang="ru-RU" sz="2800" b="1">
                <a:latin typeface="Calibri" pitchFamily="34" charset="0"/>
              </a:rPr>
              <a:t>Патриотизм</a:t>
            </a:r>
            <a:r>
              <a:rPr lang="ru-RU" sz="2800">
                <a:latin typeface="Calibri" pitchFamily="34" charset="0"/>
              </a:rPr>
              <a:t> даёт </a:t>
            </a:r>
            <a:r>
              <a:rPr lang="ru-RU" sz="2800">
                <a:solidFill>
                  <a:srgbClr val="00CC00"/>
                </a:solidFill>
                <a:latin typeface="Calibri" pitchFamily="34" charset="0"/>
              </a:rPr>
              <a:t>уверенность</a:t>
            </a:r>
            <a:r>
              <a:rPr lang="ru-RU" sz="2800">
                <a:latin typeface="Calibri" pitchFamily="34" charset="0"/>
              </a:rPr>
              <a:t> – за счет чувства сопричастности к судьбе страны.</a:t>
            </a:r>
          </a:p>
          <a:p>
            <a:r>
              <a:rPr lang="ru-RU" sz="2800" b="1">
                <a:latin typeface="Calibri" pitchFamily="34" charset="0"/>
              </a:rPr>
              <a:t>Патриотизм</a:t>
            </a:r>
            <a:r>
              <a:rPr lang="ru-RU" sz="2800">
                <a:latin typeface="Calibri" pitchFamily="34" charset="0"/>
              </a:rPr>
              <a:t> придаёт </a:t>
            </a:r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силы </a:t>
            </a:r>
            <a:r>
              <a:rPr lang="ru-RU" sz="2800">
                <a:latin typeface="Calibri" pitchFamily="34" charset="0"/>
              </a:rPr>
              <a:t>– от осознания того, что за спиной человека незримо стоят сотни поколений его предков.</a:t>
            </a:r>
          </a:p>
          <a:p>
            <a:r>
              <a:rPr lang="ru-RU" sz="2800" b="1">
                <a:latin typeface="Calibri" pitchFamily="34" charset="0"/>
              </a:rPr>
              <a:t>Патриотизм</a:t>
            </a:r>
            <a:r>
              <a:rPr lang="ru-RU" sz="2800">
                <a:latin typeface="Calibri" pitchFamily="34" charset="0"/>
              </a:rPr>
              <a:t> даёт </a:t>
            </a:r>
            <a:r>
              <a:rPr lang="ru-RU" sz="2800">
                <a:solidFill>
                  <a:srgbClr val="7030A0"/>
                </a:solidFill>
                <a:latin typeface="Calibri" pitchFamily="34" charset="0"/>
              </a:rPr>
              <a:t>свободу</a:t>
            </a:r>
            <a:r>
              <a:rPr lang="ru-RU" sz="2800">
                <a:latin typeface="Calibri" pitchFamily="34" charset="0"/>
              </a:rPr>
              <a:t> – действовать во благо своей стране.</a:t>
            </a:r>
          </a:p>
          <a:p>
            <a:r>
              <a:rPr lang="ru-RU" sz="2800" b="1">
                <a:latin typeface="Calibri" pitchFamily="34" charset="0"/>
              </a:rPr>
              <a:t>Патриотизм</a:t>
            </a:r>
            <a:r>
              <a:rPr lang="ru-RU" sz="2800">
                <a:latin typeface="Calibri" pitchFamily="34" charset="0"/>
              </a:rPr>
              <a:t> даёт </a:t>
            </a:r>
            <a:r>
              <a:rPr lang="ru-RU" sz="2800">
                <a:solidFill>
                  <a:srgbClr val="FF3300"/>
                </a:solidFill>
                <a:latin typeface="Calibri" pitchFamily="34" charset="0"/>
              </a:rPr>
              <a:t>уважение</a:t>
            </a:r>
            <a:r>
              <a:rPr lang="ru-RU" sz="2800">
                <a:latin typeface="Calibri" pitchFamily="34" charset="0"/>
              </a:rPr>
              <a:t> – к истории, традициям и культуре страны.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60000"/>
                <a:satMod val="300000"/>
              </a:schemeClr>
            </a:gs>
            <a:gs pos="30000">
              <a:schemeClr val="bg1">
                <a:shade val="80000"/>
                <a:satMod val="230000"/>
              </a:schemeClr>
            </a:gs>
            <a:gs pos="100000">
              <a:schemeClr val="bg1">
                <a:tint val="97000"/>
                <a:satMod val="22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286000" y="45085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Если не мы, то кто же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Детям нашим поможет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Россию любить и знать?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Как важно не опоздать!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1747" name="Picture 2" descr="http://planetadetstva.net/wp-content/uploads/2013/08/%D0%BC%D0%B8%D0%BD%D0%B8%D0%B0%D1%82%D1%8E%D1%80%D0%B04-300x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714375"/>
            <a:ext cx="5143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фон Зеленая ли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фон Зеленая ли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фон Зеленая ли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www.hotdw.com/wp-content/uploads/2008/06/blue-sky-nature-1440x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4638" y="0"/>
            <a:ext cx="9418638" cy="84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63" y="1785926"/>
            <a:ext cx="62865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  <a:cs typeface="+mn-cs"/>
              </a:rPr>
              <a:t>Родина – слово большое, большое!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Пусть не бывает на свете чудес,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Если сказать это слово с душою,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Глубже морей оно, выше небес! 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/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В нем умещается ровно полмира: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Мама и папа, соседи, друзья.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Город родимый, родная квартира,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Бабушка, школа, котенок … и я.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/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Зайчик солнечный в ладошке,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Куст сирени за окошком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И на щечке родинка –</a:t>
            </a:r>
            <a:br>
              <a:rPr lang="ru-RU" sz="2400" b="1" i="1" dirty="0">
                <a:latin typeface="+mn-lt"/>
                <a:cs typeface="+mn-cs"/>
              </a:rPr>
            </a:br>
            <a:r>
              <a:rPr lang="ru-RU" sz="2400" b="1" i="1" dirty="0">
                <a:latin typeface="+mn-lt"/>
                <a:cs typeface="+mn-cs"/>
              </a:rPr>
              <a:t>Это тоже Родина.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001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Направления работы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патриотическому воспитанию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8229600" cy="44418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Формирование представлений о семье, роде, родословной.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Формирование знаний о родном крае, городе, селе.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Формирование знаний об истории страны, государственных символах.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Знакомство с традициями и культурой своего народа.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Формирование толерантности, чувства уважения к другим народам, их традициям.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Знакомство с правами и обязанностями юного гражданина.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0825" y="2565400"/>
            <a:ext cx="2663825" cy="16557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Родная улица, район</a:t>
            </a:r>
          </a:p>
        </p:txBody>
      </p:sp>
      <p:sp>
        <p:nvSpPr>
          <p:cNvPr id="18446" name="TextBox 17"/>
          <p:cNvSpPr txBox="1">
            <a:spLocks noChangeArrowheads="1"/>
          </p:cNvSpPr>
          <p:nvPr/>
        </p:nvSpPr>
        <p:spPr bwMode="auto">
          <a:xfrm>
            <a:off x="7812088" y="5445125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</a:t>
            </a:r>
          </a:p>
        </p:txBody>
      </p:sp>
      <p:sp>
        <p:nvSpPr>
          <p:cNvPr id="3" name="Овал 4"/>
          <p:cNvSpPr/>
          <p:nvPr/>
        </p:nvSpPr>
        <p:spPr>
          <a:xfrm>
            <a:off x="250825" y="2565400"/>
            <a:ext cx="2663825" cy="16557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Родная улица, район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0825" y="260350"/>
            <a:ext cx="8640763" cy="6099175"/>
            <a:chOff x="250825" y="260350"/>
            <a:chExt cx="8640763" cy="6099175"/>
          </a:xfrm>
        </p:grpSpPr>
        <p:sp>
          <p:nvSpPr>
            <p:cNvPr id="2" name="Овал 1"/>
            <p:cNvSpPr/>
            <p:nvPr/>
          </p:nvSpPr>
          <p:spPr>
            <a:xfrm>
              <a:off x="1979613" y="908050"/>
              <a:ext cx="2447925" cy="165735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Семья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3419475" y="2636838"/>
              <a:ext cx="2592388" cy="180022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Родной город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1979613" y="4508500"/>
              <a:ext cx="2592387" cy="185102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Страна, столица, символы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787900" y="908050"/>
              <a:ext cx="2520950" cy="16573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Детский сад</a:t>
              </a:r>
            </a:p>
          </p:txBody>
        </p:sp>
        <p:sp>
          <p:nvSpPr>
            <p:cNvPr id="18438" name="TextBox 11"/>
            <p:cNvSpPr txBox="1">
              <a:spLocks noChangeArrowheads="1"/>
            </p:cNvSpPr>
            <p:nvPr/>
          </p:nvSpPr>
          <p:spPr bwMode="auto">
            <a:xfrm>
              <a:off x="2286000" y="260350"/>
              <a:ext cx="4429125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Calibri" pitchFamily="34" charset="0"/>
                </a:rPr>
                <a:t>Система  работы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076825" y="4581525"/>
              <a:ext cx="2519363" cy="172878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Права и обязан</a:t>
              </a:r>
              <a:r>
                <a:rPr lang="en-US" sz="2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  <a:r>
                <a:rPr lang="ru-RU" sz="2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ности</a:t>
              </a:r>
            </a:p>
          </p:txBody>
        </p:sp>
        <p:sp>
          <p:nvSpPr>
            <p:cNvPr id="4" name="Овал 4"/>
            <p:cNvSpPr/>
            <p:nvPr/>
          </p:nvSpPr>
          <p:spPr>
            <a:xfrm>
              <a:off x="250825" y="2565400"/>
              <a:ext cx="2663825" cy="165576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Родная улица, район</a:t>
              </a:r>
            </a:p>
          </p:txBody>
        </p:sp>
        <p:sp>
          <p:nvSpPr>
            <p:cNvPr id="8" name="Овал 4"/>
            <p:cNvSpPr/>
            <p:nvPr/>
          </p:nvSpPr>
          <p:spPr>
            <a:xfrm>
              <a:off x="6227763" y="2636838"/>
              <a:ext cx="2663825" cy="165576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0000"/>
                  </a:solidFill>
                  <a:cs typeface="Arial" charset="0"/>
                </a:rPr>
                <a:t>Родн</a:t>
              </a:r>
              <a:r>
                <a:rPr lang="ru-RU" sz="2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ой край</a:t>
              </a:r>
              <a:endParaRPr lang="ru-RU" sz="2400" b="1">
                <a:solidFill>
                  <a:srgbClr val="FF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cs319325.vk.me/v319325071/7beb/VF637cP8p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753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611188" y="857250"/>
            <a:ext cx="7993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23863" algn="just"/>
            <a:r>
              <a:rPr lang="ru-RU" sz="2400" b="1">
                <a:solidFill>
                  <a:srgbClr val="002060"/>
                </a:solidFill>
              </a:rPr>
              <a:t>Патриотические чувства детей дошкольного возраста основываются на их интересе к ближайшему окружению: семье, родительскому дому, родному городу.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daysbythefalls.com/wp-content/uploads/clou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xn--80adkkb3aeirm.net/assets/images/11.7.Grandpar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857250"/>
            <a:ext cx="32146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www.nash-klacc.ru/images/stories/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857250"/>
            <a:ext cx="2786062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9"/>
          <p:cNvSpPr>
            <a:spLocks noChangeArrowheads="1"/>
          </p:cNvSpPr>
          <p:nvPr/>
        </p:nvSpPr>
        <p:spPr bwMode="auto">
          <a:xfrm>
            <a:off x="714375" y="3714750"/>
            <a:ext cx="75009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Прикосновение к истории своей семьи вызывает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у ребёнка сильные эмоции, заставляет сопереживать, внимательно относиться к памяти прошлого,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к своим историческим корням.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Взаимодействие с родителями по данному вопросу способствует бережному отношению к традициям, сохранению семейных связей.</a:t>
            </a:r>
          </a:p>
        </p:txBody>
      </p:sp>
      <p:sp>
        <p:nvSpPr>
          <p:cNvPr id="20485" name="Заголовок 10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5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</a:rPr>
              <a:t>Семья. Род. Родословная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daysbythefalls.com/wp-content/uploads/clou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4293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</a:rPr>
              <a:t>   Детский сад. Родная улица. </a:t>
            </a:r>
          </a:p>
        </p:txBody>
      </p:sp>
      <p:pic>
        <p:nvPicPr>
          <p:cNvPr id="21507" name="Рисунок 14" descr="DSCN37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857250"/>
            <a:ext cx="3500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5" descr="39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0"/>
            <a:ext cx="3786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8"/>
          <p:cNvSpPr>
            <a:spLocks noChangeArrowheads="1"/>
          </p:cNvSpPr>
          <p:nvPr/>
        </p:nvSpPr>
        <p:spPr bwMode="auto">
          <a:xfrm>
            <a:off x="4357688" y="1214438"/>
            <a:ext cx="457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Любовь к Отчизне начинается с любви к своей малой родине, месту, где родился человек, где делал свои первые шаги, </a:t>
            </a:r>
          </a:p>
          <a:p>
            <a:r>
              <a:rPr lang="ru-RU" sz="2000" dirty="0">
                <a:latin typeface="Calibri" pitchFamily="34" charset="0"/>
              </a:rPr>
              <a:t>где получал первый опыт социальных отношений.</a:t>
            </a:r>
          </a:p>
        </p:txBody>
      </p:sp>
      <p:sp>
        <p:nvSpPr>
          <p:cNvPr id="21510" name="Прямоугольник 9"/>
          <p:cNvSpPr>
            <a:spLocks noChangeArrowheads="1"/>
          </p:cNvSpPr>
          <p:nvPr/>
        </p:nvSpPr>
        <p:spPr bwMode="auto">
          <a:xfrm>
            <a:off x="500034" y="3643314"/>
            <a:ext cx="37131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Детки в садике живут,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>Здесь играют и поют,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>Здесь друзей себе находят,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>На прогулку с ними ходят.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>Вместе спорят и мечтают,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>Незаметно подрастают.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>Детский сад — второй ваш дом,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>Как тепло, уютно в нем!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daysbythefalls.com/wp-content/uploads/clou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5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64293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</a:rPr>
              <a:t>Родной город.</a:t>
            </a:r>
          </a:p>
        </p:txBody>
      </p:sp>
      <p:pic>
        <p:nvPicPr>
          <p:cNvPr id="22531" name="Содержимое 11" descr="image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4000" y="3429000"/>
            <a:ext cx="4448857" cy="2928958"/>
          </a:xfrm>
        </p:spPr>
      </p:pic>
      <p:pic>
        <p:nvPicPr>
          <p:cNvPr id="22532" name="Содержимое 8" descr="2010_07_29_15_34_48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313" y="571501"/>
            <a:ext cx="4418202" cy="2928938"/>
          </a:xfrm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4714876" y="857250"/>
            <a:ext cx="4000528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Базовым этапом формирования у детей любви к Родине следует считать накопление ими социального опыта жизни в своём городе, усвоение принятых норм поведения, взаимоотношений, приобщение к миру его культуры. </a:t>
            </a: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285720" y="4071942"/>
            <a:ext cx="371477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Огромное значение имеет ознакомление дошкольников с историческим, культурным, национальным, географическим, природно-экологическим своеобразием родного города.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daysbythefalls.com/wp-content/uploads/clou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48577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  <a:latin typeface="Arial" charset="0"/>
              </a:rPr>
              <a:t>                          Родной край. </a:t>
            </a:r>
            <a:br>
              <a:rPr lang="ru-RU" b="1" smtClean="0">
                <a:solidFill>
                  <a:srgbClr val="C00000"/>
                </a:solidFill>
                <a:latin typeface="Arial" charset="0"/>
              </a:rPr>
            </a:br>
            <a:r>
              <a:rPr lang="ru-RU" b="1" smtClean="0">
                <a:solidFill>
                  <a:srgbClr val="C00000"/>
                </a:solidFill>
                <a:latin typeface="Arial" charset="0"/>
              </a:rPr>
              <a:t>                         </a:t>
            </a:r>
            <a:r>
              <a:rPr lang="ru-RU" b="1" smtClean="0">
                <a:solidFill>
                  <a:srgbClr val="C00000"/>
                </a:solidFill>
              </a:rPr>
              <a:t>Республика Крым</a:t>
            </a:r>
          </a:p>
        </p:txBody>
      </p:sp>
      <p:pic>
        <p:nvPicPr>
          <p:cNvPr id="23555" name="Рисунок 17" descr="https://encrypted-tbn0.gstatic.com/images?q=tbn:ANd9GcS-XMDG9VQJ8bgZT5Upt-5EYTzTS2sGkFDrts3tw0LVOl2F-bl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786313"/>
            <a:ext cx="24669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6" descr="https://encrypted-tbn0.gstatic.com/images?q=tbn:ANd9GcTmrpYK85FIPStXskPNUTTcGSSzYcaCz_oPiHqRhkaFB26LNRoFn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25971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5" descr="https://encrypted-tbn0.gstatic.com/images?q=tbn:ANd9GcTxjobgvid8al6JAcxku3IFd8uwGs_gfx6u8EyTW2Bsy33xGU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857750"/>
            <a:ext cx="24034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rc_mi" descr="http://jankoy.org.ua/wp-content/uploads/2014/03/gerb-i-flag-Krym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857232"/>
            <a:ext cx="29051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Содержимое 14" descr="https://encrypted-tbn2.gstatic.com/images?q=tbn:ANd9GcQ_dDjbYLJFgsX5IvuMToBv4A577_yV272QHxpkMZiMKRrotVYq"/>
          <p:cNvPicPr>
            <a:picLocks noGrp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4643438" y="3286125"/>
            <a:ext cx="2466975" cy="1847850"/>
          </a:xfrm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419474" y="779463"/>
            <a:ext cx="5367367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900" dirty="0"/>
              <a:t>Любой край, область, даже небольшая деревня неповторимы. В каждом месте своя природа, свои традиции и свой быт. Отбор соответствующего материала позволяет формировать у дошкольников представление о том, чем славен родной край – особенно такой замечательный , как наш Крым.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2858</TotalTime>
  <Words>618</Words>
  <Application>Microsoft Office PowerPoint</Application>
  <PresentationFormat>Экран (4:3)</PresentationFormat>
  <Paragraphs>65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Нравственно- патриотическое воспитание дошкольников</vt:lpstr>
      <vt:lpstr>Презентация PowerPoint</vt:lpstr>
      <vt:lpstr>  Направления работы  по патриотическому воспитанию</vt:lpstr>
      <vt:lpstr>Презентация PowerPoint</vt:lpstr>
      <vt:lpstr>Презентация PowerPoint</vt:lpstr>
      <vt:lpstr>Семья. Род. Родословная</vt:lpstr>
      <vt:lpstr>   Детский сад. Родная улица. </vt:lpstr>
      <vt:lpstr>Родной город.</vt:lpstr>
      <vt:lpstr>                          Родной край.                           Республика Крым</vt:lpstr>
      <vt:lpstr>              Расширение представлений                   о городах и народностях  России.</vt:lpstr>
      <vt:lpstr>Презентация PowerPoint</vt:lpstr>
      <vt:lpstr>Презентация PowerPoint</vt:lpstr>
      <vt:lpstr>Презентация PowerPoint</vt:lpstr>
      <vt:lpstr>Гражданско-правовое воспитание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 патриотическое воспитание дошкольников</dc:title>
  <dc:creator>Пользователь</dc:creator>
  <cp:lastModifiedBy>user</cp:lastModifiedBy>
  <cp:revision>334</cp:revision>
  <dcterms:created xsi:type="dcterms:W3CDTF">2013-01-21T13:56:24Z</dcterms:created>
  <dcterms:modified xsi:type="dcterms:W3CDTF">2015-10-28T20:33:07Z</dcterms:modified>
</cp:coreProperties>
</file>