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2" r:id="rId16"/>
    <p:sldId id="270" r:id="rId17"/>
    <p:sldId id="271" r:id="rId18"/>
    <p:sldId id="274" r:id="rId19"/>
    <p:sldId id="273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63E0-032F-4BD4-8228-C81F36866F33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F4E9-E082-4CE8-AEAB-5263BA334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63E0-032F-4BD4-8228-C81F36866F33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F4E9-E082-4CE8-AEAB-5263BA334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63E0-032F-4BD4-8228-C81F36866F33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F4E9-E082-4CE8-AEAB-5263BA334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63E0-032F-4BD4-8228-C81F36866F33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F4E9-E082-4CE8-AEAB-5263BA334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63E0-032F-4BD4-8228-C81F36866F33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F4E9-E082-4CE8-AEAB-5263BA334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63E0-032F-4BD4-8228-C81F36866F33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F4E9-E082-4CE8-AEAB-5263BA334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63E0-032F-4BD4-8228-C81F36866F33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F4E9-E082-4CE8-AEAB-5263BA334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63E0-032F-4BD4-8228-C81F36866F33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F4E9-E082-4CE8-AEAB-5263BA334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63E0-032F-4BD4-8228-C81F36866F33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F4E9-E082-4CE8-AEAB-5263BA334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63E0-032F-4BD4-8228-C81F36866F33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F4E9-E082-4CE8-AEAB-5263BA334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63E0-032F-4BD4-8228-C81F36866F33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F4E9-E082-4CE8-AEAB-5263BA334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F63E0-032F-4BD4-8228-C81F36866F33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CF4E9-E082-4CE8-AEAB-5263BA334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548680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Муниципальное бюджетное дошкольное образовательное учреждение города Керчи Республики Крым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«Детский сад № 60 «Радуга»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881" y="1484784"/>
            <a:ext cx="8525090" cy="30729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lnSpc>
                <a:spcPts val="5800"/>
              </a:lnSpc>
            </a:pPr>
            <a:r>
              <a:rPr lang="ru-RU" sz="5400" b="1" i="1" cap="none" spc="0" dirty="0" smtClean="0">
                <a:ln/>
                <a:solidFill>
                  <a:schemeClr val="accent3"/>
                </a:solidFill>
                <a:effectLst/>
                <a:latin typeface="Book Antiqua" pitchFamily="18" charset="0"/>
              </a:rPr>
              <a:t>Проект </a:t>
            </a:r>
            <a:r>
              <a:rPr lang="ru-RU" sz="5400" b="1" i="1" dirty="0" smtClean="0">
                <a:ln/>
                <a:solidFill>
                  <a:schemeClr val="accent3"/>
                </a:solidFill>
                <a:latin typeface="Book Antiqua" pitchFamily="18" charset="0"/>
              </a:rPr>
              <a:t>работы </a:t>
            </a:r>
          </a:p>
          <a:p>
            <a:pPr algn="ctr">
              <a:lnSpc>
                <a:spcPts val="5800"/>
              </a:lnSpc>
            </a:pPr>
            <a:r>
              <a:rPr lang="ru-RU" sz="5400" b="1" i="1" dirty="0" smtClean="0">
                <a:ln/>
                <a:solidFill>
                  <a:schemeClr val="accent3"/>
                </a:solidFill>
                <a:latin typeface="Book Antiqua" pitchFamily="18" charset="0"/>
              </a:rPr>
              <a:t>с родителями </a:t>
            </a:r>
          </a:p>
          <a:p>
            <a:pPr algn="ctr">
              <a:lnSpc>
                <a:spcPts val="5800"/>
              </a:lnSpc>
            </a:pPr>
            <a:r>
              <a:rPr lang="ru-RU" sz="5400" b="1" i="1" dirty="0" smtClean="0">
                <a:ln/>
                <a:solidFill>
                  <a:schemeClr val="accent3"/>
                </a:solidFill>
                <a:latin typeface="Book Antiqua" pitchFamily="18" charset="0"/>
              </a:rPr>
              <a:t>по теме </a:t>
            </a:r>
          </a:p>
          <a:p>
            <a:pPr algn="ctr">
              <a:lnSpc>
                <a:spcPts val="5800"/>
              </a:lnSpc>
            </a:pPr>
            <a:r>
              <a:rPr lang="ru-RU" sz="5400" b="1" dirty="0" smtClean="0">
                <a:ln/>
                <a:solidFill>
                  <a:schemeClr val="accent3"/>
                </a:solidFill>
              </a:rPr>
              <a:t>«</a:t>
            </a:r>
            <a:r>
              <a:rPr lang="ru-RU" sz="5400" b="1" i="1" dirty="0" smtClean="0">
                <a:ln/>
                <a:solidFill>
                  <a:schemeClr val="accent3"/>
                </a:solidFill>
                <a:latin typeface="Book Antiqua" pitchFamily="18" charset="0"/>
              </a:rPr>
              <a:t>Игрушки рукотворные</a:t>
            </a:r>
            <a:r>
              <a:rPr lang="ru-RU" sz="5400" b="1" dirty="0" smtClean="0">
                <a:ln/>
                <a:solidFill>
                  <a:schemeClr val="accent3"/>
                </a:solidFill>
              </a:rPr>
              <a:t>»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936" y="4653136"/>
            <a:ext cx="432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Составили: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категории </a:t>
            </a:r>
          </a:p>
          <a:p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Аксенченко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Марьяна Александровна,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категории </a:t>
            </a:r>
          </a:p>
          <a:p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Баукова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Алла Викторовна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3775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548680"/>
            <a:ext cx="734481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 smtClean="0">
              <a:solidFill>
                <a:srgbClr val="0070C0"/>
              </a:solidFill>
              <a:latin typeface="Gabriola" pitchFamily="82" charset="0"/>
            </a:endParaRPr>
          </a:p>
          <a:p>
            <a:r>
              <a:rPr lang="ru-RU" sz="3600" b="1" dirty="0" smtClean="0">
                <a:solidFill>
                  <a:srgbClr val="0070C0"/>
                </a:solidFill>
                <a:latin typeface="Gabriola" pitchFamily="82" charset="0"/>
              </a:rPr>
              <a:t>2 день «Золотая хохлома»</a:t>
            </a:r>
          </a:p>
          <a:p>
            <a:endParaRPr lang="ru-RU" sz="3600" b="1" dirty="0" smtClean="0">
              <a:solidFill>
                <a:srgbClr val="0070C0"/>
              </a:solidFill>
              <a:latin typeface="Gabriola" pitchFamily="82" charset="0"/>
            </a:endParaRPr>
          </a:p>
          <a:p>
            <a:pPr marL="180000" indent="-360000" algn="just">
              <a:lnSpc>
                <a:spcPts val="2400"/>
              </a:lnSpc>
              <a:buAutoNum type="arabicPeriod"/>
            </a:pPr>
            <a:r>
              <a:rPr lang="ru-RU" sz="2400" b="1" dirty="0" smtClean="0">
                <a:solidFill>
                  <a:srgbClr val="00B050"/>
                </a:solidFill>
                <a:latin typeface="Gabriola" pitchFamily="82" charset="0"/>
              </a:rPr>
              <a:t>Рассматривание иллюстраций и изделий хохломских мастеров.</a:t>
            </a:r>
          </a:p>
          <a:p>
            <a:pPr marL="180000" indent="-360000" algn="just">
              <a:lnSpc>
                <a:spcPts val="2400"/>
              </a:lnSpc>
              <a:buAutoNum type="arabicPeriod"/>
            </a:pPr>
            <a:r>
              <a:rPr lang="ru-RU" sz="2400" b="1" dirty="0" smtClean="0">
                <a:solidFill>
                  <a:srgbClr val="00B050"/>
                </a:solidFill>
                <a:latin typeface="Gabriola" pitchFamily="82" charset="0"/>
              </a:rPr>
              <a:t>Беседа с детьми об истории промысла.</a:t>
            </a:r>
          </a:p>
          <a:p>
            <a:pPr marL="180000" indent="-360000" algn="just">
              <a:lnSpc>
                <a:spcPts val="2400"/>
              </a:lnSpc>
              <a:buAutoNum type="arabicPeriod"/>
            </a:pPr>
            <a:r>
              <a:rPr lang="ru-RU" sz="2400" b="1" dirty="0" smtClean="0">
                <a:solidFill>
                  <a:srgbClr val="00B050"/>
                </a:solidFill>
                <a:latin typeface="Gabriola" pitchFamily="82" charset="0"/>
              </a:rPr>
              <a:t>Занятие по развитию речи  по теме «Заучивание стихотворения «Листья хохломские».</a:t>
            </a:r>
          </a:p>
          <a:p>
            <a:pPr marL="180000" indent="-360000" algn="just">
              <a:lnSpc>
                <a:spcPts val="2400"/>
              </a:lnSpc>
              <a:buAutoNum type="arabicPeriod"/>
            </a:pPr>
            <a:r>
              <a:rPr lang="ru-RU" sz="2400" b="1" dirty="0" smtClean="0">
                <a:solidFill>
                  <a:srgbClr val="00B050"/>
                </a:solidFill>
                <a:latin typeface="Gabriola" pitchFamily="82" charset="0"/>
              </a:rPr>
              <a:t>Занятие по изобразительной деятельности «Знакомство с хохломской росписью».</a:t>
            </a:r>
          </a:p>
          <a:p>
            <a:pPr marL="180000" indent="-360000" algn="just">
              <a:lnSpc>
                <a:spcPts val="2400"/>
              </a:lnSpc>
              <a:buAutoNum type="arabicPeriod"/>
            </a:pPr>
            <a:r>
              <a:rPr lang="ru-RU" sz="2400" b="1" dirty="0" smtClean="0">
                <a:solidFill>
                  <a:srgbClr val="00B050"/>
                </a:solidFill>
                <a:latin typeface="Gabriola" pitchFamily="82" charset="0"/>
              </a:rPr>
              <a:t>Дидактическая игра «Собери узор».</a:t>
            </a:r>
          </a:p>
          <a:p>
            <a:pPr marL="180000" indent="-360000" algn="just">
              <a:lnSpc>
                <a:spcPts val="2400"/>
              </a:lnSpc>
              <a:buAutoNum type="arabicPeriod"/>
            </a:pPr>
            <a:r>
              <a:rPr lang="ru-RU" sz="2400" b="1" dirty="0" smtClean="0">
                <a:solidFill>
                  <a:srgbClr val="00B050"/>
                </a:solidFill>
                <a:latin typeface="Gabriola" pitchFamily="82" charset="0"/>
              </a:rPr>
              <a:t>Просмотр с родителями видеороликов о народно-прикладном творчестве.</a:t>
            </a:r>
          </a:p>
          <a:p>
            <a:pPr marL="180000" indent="-360000" algn="just">
              <a:lnSpc>
                <a:spcPts val="2400"/>
              </a:lnSpc>
              <a:buAutoNum type="arabicPeriod"/>
            </a:pPr>
            <a:r>
              <a:rPr lang="ru-RU" sz="2400" b="1" dirty="0" smtClean="0">
                <a:solidFill>
                  <a:srgbClr val="00B050"/>
                </a:solidFill>
                <a:latin typeface="Gabriola" pitchFamily="82" charset="0"/>
              </a:rPr>
              <a:t>Заготовка плоскостных силуэтов.</a:t>
            </a:r>
          </a:p>
          <a:p>
            <a:pPr marL="180000" indent="-360000" algn="just">
              <a:lnSpc>
                <a:spcPts val="2400"/>
              </a:lnSpc>
              <a:buAutoNum type="arabicPeriod"/>
            </a:pPr>
            <a:r>
              <a:rPr lang="ru-RU" sz="2400" b="1" dirty="0" smtClean="0">
                <a:solidFill>
                  <a:srgbClr val="00B050"/>
                </a:solidFill>
                <a:latin typeface="Gabriola" pitchFamily="82" charset="0"/>
              </a:rPr>
              <a:t>Круглый стол с родителями по теме «Знакомьтесь: народные игрушки»</a:t>
            </a:r>
          </a:p>
          <a:p>
            <a:pPr marL="514350" indent="-514350" algn="just"/>
            <a:endParaRPr lang="ru-RU" sz="2800" b="1" dirty="0" smtClean="0">
              <a:solidFill>
                <a:srgbClr val="00B050"/>
              </a:solidFill>
              <a:latin typeface="Gabriola" pitchFamily="82" charset="0"/>
            </a:endParaRPr>
          </a:p>
        </p:txBody>
      </p:sp>
      <p:pic>
        <p:nvPicPr>
          <p:cNvPr id="4" name="Рисунок 3" descr="дымка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620688"/>
            <a:ext cx="2664296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896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89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204864"/>
            <a:ext cx="3899925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89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344990" y="1343642"/>
            <a:ext cx="5783627" cy="4337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255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548680"/>
            <a:ext cx="734481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 smtClean="0">
              <a:solidFill>
                <a:srgbClr val="0070C0"/>
              </a:solidFill>
              <a:latin typeface="Gabriola" pitchFamily="82" charset="0"/>
            </a:endParaRPr>
          </a:p>
          <a:p>
            <a:r>
              <a:rPr lang="ru-RU" sz="3600" b="1" dirty="0" smtClean="0">
                <a:solidFill>
                  <a:srgbClr val="0070C0"/>
                </a:solidFill>
                <a:latin typeface="Gabriola" pitchFamily="82" charset="0"/>
              </a:rPr>
              <a:t>3 день «Народная игрушка»</a:t>
            </a:r>
          </a:p>
          <a:p>
            <a:r>
              <a:rPr lang="ru-RU" sz="3600" b="1" dirty="0" smtClean="0">
                <a:solidFill>
                  <a:srgbClr val="0070C0"/>
                </a:solidFill>
                <a:latin typeface="Gabriola" pitchFamily="82" charset="0"/>
              </a:rPr>
              <a:t> - матрёшка»</a:t>
            </a:r>
          </a:p>
          <a:p>
            <a:pPr marL="180000" indent="-360000" algn="just">
              <a:buAutoNum type="arabicPeriod"/>
            </a:pPr>
            <a:r>
              <a:rPr lang="ru-RU" sz="2400" b="1" dirty="0" smtClean="0">
                <a:solidFill>
                  <a:srgbClr val="00B050"/>
                </a:solidFill>
                <a:latin typeface="Gabriola" pitchFamily="82" charset="0"/>
              </a:rPr>
              <a:t>Знакомство с альбомом «Русская матрёшка», изготовленным родителями группы.</a:t>
            </a:r>
          </a:p>
          <a:p>
            <a:pPr marL="180000" indent="-360000" algn="just">
              <a:buAutoNum type="arabicPeriod"/>
            </a:pPr>
            <a:r>
              <a:rPr lang="ru-RU" sz="2400" b="1" dirty="0" smtClean="0">
                <a:solidFill>
                  <a:srgbClr val="00B050"/>
                </a:solidFill>
                <a:latin typeface="Gabriola" pitchFamily="82" charset="0"/>
              </a:rPr>
              <a:t>Рассказ  воспитателя об истории создания </a:t>
            </a:r>
            <a:r>
              <a:rPr lang="ru-RU" sz="2400" b="1" smtClean="0">
                <a:solidFill>
                  <a:srgbClr val="00B050"/>
                </a:solidFill>
                <a:latin typeface="Gabriola" pitchFamily="82" charset="0"/>
              </a:rPr>
              <a:t>русского сувенира.</a:t>
            </a:r>
            <a:endParaRPr lang="ru-RU" sz="2400" b="1" dirty="0" smtClean="0">
              <a:solidFill>
                <a:srgbClr val="00B050"/>
              </a:solidFill>
              <a:latin typeface="Gabriola" pitchFamily="82" charset="0"/>
            </a:endParaRPr>
          </a:p>
          <a:p>
            <a:pPr marL="180000" indent="-360000" algn="just">
              <a:buAutoNum type="arabicPeriod"/>
            </a:pPr>
            <a:r>
              <a:rPr lang="ru-RU" sz="2400" b="1" dirty="0" smtClean="0">
                <a:solidFill>
                  <a:srgbClr val="00B050"/>
                </a:solidFill>
                <a:latin typeface="Gabriola" pitchFamily="82" charset="0"/>
              </a:rPr>
              <a:t>Дидактическая игра «Собери матрёшку» (часть занятия  по ФЭМП).</a:t>
            </a:r>
          </a:p>
          <a:p>
            <a:pPr marL="180000" indent="-360000" algn="just">
              <a:buAutoNum type="arabicPeriod"/>
            </a:pPr>
            <a:r>
              <a:rPr lang="ru-RU" sz="2400" b="1" dirty="0" smtClean="0">
                <a:solidFill>
                  <a:srgbClr val="00B050"/>
                </a:solidFill>
                <a:latin typeface="Gabriola" pitchFamily="82" charset="0"/>
              </a:rPr>
              <a:t>Совместно с родителями изготовление (по шаблону) плоскостных изображений матрёшек для занятий по художественной деятельности.</a:t>
            </a:r>
          </a:p>
          <a:p>
            <a:pPr marL="180000" indent="-360000" algn="just">
              <a:buAutoNum type="arabicPeriod"/>
            </a:pPr>
            <a:r>
              <a:rPr lang="ru-RU" sz="2400" b="1" dirty="0" smtClean="0">
                <a:solidFill>
                  <a:srgbClr val="00B050"/>
                </a:solidFill>
                <a:latin typeface="Gabriola" pitchFamily="82" charset="0"/>
              </a:rPr>
              <a:t>Проведение конкурса «Повяжи платок маме».</a:t>
            </a:r>
          </a:p>
          <a:p>
            <a:pPr marL="180000" indent="-360000" algn="just">
              <a:buAutoNum type="arabicPeriod"/>
            </a:pPr>
            <a:r>
              <a:rPr lang="ru-RU" sz="2400" b="1" dirty="0" smtClean="0">
                <a:solidFill>
                  <a:srgbClr val="00B050"/>
                </a:solidFill>
                <a:latin typeface="Gabriola" pitchFamily="82" charset="0"/>
              </a:rPr>
              <a:t>Анкетирование родителей по теме «Русское народное декоративно-прикладное творчество в жизни ребенка. </a:t>
            </a:r>
          </a:p>
          <a:p>
            <a:pPr marL="514350" indent="-514350" algn="just"/>
            <a:endParaRPr lang="ru-RU" sz="2800" b="1" dirty="0" smtClean="0">
              <a:solidFill>
                <a:srgbClr val="00B050"/>
              </a:solidFill>
              <a:latin typeface="Gabriola" pitchFamily="82" charset="0"/>
            </a:endParaRPr>
          </a:p>
        </p:txBody>
      </p:sp>
      <p:pic>
        <p:nvPicPr>
          <p:cNvPr id="4" name="Рисунок 3" descr="дымка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620688"/>
            <a:ext cx="2304256" cy="1656184"/>
          </a:xfrm>
          <a:prstGeom prst="rect">
            <a:avLst/>
          </a:prstGeom>
        </p:spPr>
      </p:pic>
    </p:spTree>
  </p:cSld>
  <p:clrMapOvr>
    <a:masterClrMapping/>
  </p:clrMapOvr>
  <p:transition advTm="5554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8971.JPG"/>
          <p:cNvPicPr>
            <a:picLocks noChangeAspect="1"/>
          </p:cNvPicPr>
          <p:nvPr/>
        </p:nvPicPr>
        <p:blipFill>
          <a:blip r:embed="rId3" cstate="print"/>
          <a:srcRect l="19232" r="8077"/>
          <a:stretch>
            <a:fillRect/>
          </a:stretch>
        </p:blipFill>
        <p:spPr>
          <a:xfrm>
            <a:off x="467544" y="332656"/>
            <a:ext cx="3672408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9113.JPG"/>
          <p:cNvPicPr>
            <a:picLocks noChangeAspect="1"/>
          </p:cNvPicPr>
          <p:nvPr/>
        </p:nvPicPr>
        <p:blipFill>
          <a:blip r:embed="rId4" cstate="print"/>
          <a:srcRect l="3538" r="13776"/>
          <a:stretch>
            <a:fillRect/>
          </a:stretch>
        </p:blipFill>
        <p:spPr>
          <a:xfrm>
            <a:off x="4067944" y="404664"/>
            <a:ext cx="4256746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8985.JPG"/>
          <p:cNvPicPr>
            <a:picLocks noChangeAspect="1"/>
          </p:cNvPicPr>
          <p:nvPr/>
        </p:nvPicPr>
        <p:blipFill>
          <a:blip r:embed="rId5" cstate="print"/>
          <a:srcRect l="4326" r="15350"/>
          <a:stretch>
            <a:fillRect/>
          </a:stretch>
        </p:blipFill>
        <p:spPr>
          <a:xfrm>
            <a:off x="2267744" y="2924944"/>
            <a:ext cx="4212244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78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548680"/>
            <a:ext cx="734481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 smtClean="0">
              <a:solidFill>
                <a:srgbClr val="0070C0"/>
              </a:solidFill>
              <a:latin typeface="Gabriola" pitchFamily="82" charset="0"/>
            </a:endParaRPr>
          </a:p>
          <a:p>
            <a:r>
              <a:rPr lang="ru-RU" sz="3600" b="1" dirty="0" smtClean="0">
                <a:solidFill>
                  <a:srgbClr val="0070C0"/>
                </a:solidFill>
                <a:latin typeface="Gabriola" pitchFamily="82" charset="0"/>
              </a:rPr>
              <a:t>4 день «Каргопольская игрушка»</a:t>
            </a:r>
          </a:p>
          <a:p>
            <a:endParaRPr lang="ru-RU" sz="3600" b="1" dirty="0" smtClean="0">
              <a:solidFill>
                <a:srgbClr val="0070C0"/>
              </a:solidFill>
              <a:latin typeface="Gabriola" pitchFamily="82" charset="0"/>
            </a:endParaRPr>
          </a:p>
          <a:p>
            <a:pPr marL="180000" indent="-360000" algn="just">
              <a:buAutoNum type="arabicPeriod"/>
            </a:pPr>
            <a:r>
              <a:rPr lang="ru-RU" sz="2400" b="1" dirty="0" smtClean="0">
                <a:solidFill>
                  <a:srgbClr val="00B050"/>
                </a:solidFill>
                <a:latin typeface="Gabriola" pitchFamily="82" charset="0"/>
              </a:rPr>
              <a:t>Посещение родителями мини музея группы.</a:t>
            </a:r>
          </a:p>
          <a:p>
            <a:pPr marL="180000" indent="-360000" algn="just">
              <a:buAutoNum type="arabicPeriod"/>
            </a:pPr>
            <a:r>
              <a:rPr lang="ru-RU" sz="2400" b="1" dirty="0" smtClean="0">
                <a:solidFill>
                  <a:srgbClr val="00B050"/>
                </a:solidFill>
                <a:latin typeface="Gabriola" pitchFamily="82" charset="0"/>
              </a:rPr>
              <a:t>Рассказ воспитателя о каргопольской игрушке.</a:t>
            </a:r>
          </a:p>
          <a:p>
            <a:pPr marL="180000" indent="-360000" algn="just">
              <a:buAutoNum type="arabicPeriod"/>
            </a:pPr>
            <a:r>
              <a:rPr lang="ru-RU" sz="2400" b="1" dirty="0" smtClean="0">
                <a:solidFill>
                  <a:srgbClr val="00B050"/>
                </a:solidFill>
                <a:latin typeface="Gabriola" pitchFamily="82" charset="0"/>
              </a:rPr>
              <a:t>Знакомство со сказом про </a:t>
            </a:r>
            <a:r>
              <a:rPr lang="ru-RU" sz="2400" b="1" dirty="0" err="1" smtClean="0">
                <a:solidFill>
                  <a:srgbClr val="00B050"/>
                </a:solidFill>
                <a:latin typeface="Gabriola" pitchFamily="82" charset="0"/>
              </a:rPr>
              <a:t>Тетёшу-Забавича</a:t>
            </a:r>
            <a:r>
              <a:rPr lang="ru-RU" sz="2400" b="1" dirty="0" smtClean="0">
                <a:solidFill>
                  <a:srgbClr val="00B050"/>
                </a:solidFill>
                <a:latin typeface="Gabriola" pitchFamily="82" charset="0"/>
              </a:rPr>
              <a:t>.</a:t>
            </a:r>
          </a:p>
          <a:p>
            <a:pPr marL="180000" indent="-360000" algn="just">
              <a:buAutoNum type="arabicPeriod"/>
            </a:pPr>
            <a:r>
              <a:rPr lang="ru-RU" sz="2400" b="1" dirty="0" smtClean="0">
                <a:solidFill>
                  <a:srgbClr val="00B050"/>
                </a:solidFill>
                <a:latin typeface="Gabriola" pitchFamily="82" charset="0"/>
              </a:rPr>
              <a:t>Словесная дидактическая игра «Узнай игрушку по описанию».</a:t>
            </a:r>
          </a:p>
          <a:p>
            <a:pPr marL="180000" indent="-360000" algn="just">
              <a:buAutoNum type="arabicPeriod"/>
            </a:pPr>
            <a:r>
              <a:rPr lang="ru-RU" sz="2400" b="1" dirty="0" smtClean="0">
                <a:solidFill>
                  <a:srgbClr val="00B050"/>
                </a:solidFill>
                <a:latin typeface="Gabriola" pitchFamily="82" charset="0"/>
              </a:rPr>
              <a:t>Мастер-класс совместно с родителями по лепке каргопольской игрушки «</a:t>
            </a:r>
            <a:r>
              <a:rPr lang="ru-RU" sz="2400" b="1" dirty="0" err="1" smtClean="0">
                <a:solidFill>
                  <a:srgbClr val="00B050"/>
                </a:solidFill>
                <a:latin typeface="Gabriola" pitchFamily="82" charset="0"/>
              </a:rPr>
              <a:t>Котя</a:t>
            </a:r>
            <a:r>
              <a:rPr lang="ru-RU" sz="2400" b="1" dirty="0" smtClean="0">
                <a:solidFill>
                  <a:srgbClr val="00B050"/>
                </a:solidFill>
                <a:latin typeface="Gabriola" pitchFamily="82" charset="0"/>
              </a:rPr>
              <a:t> – рыженький </a:t>
            </a:r>
            <a:r>
              <a:rPr lang="ru-RU" sz="2400" b="1" dirty="0" err="1" smtClean="0">
                <a:solidFill>
                  <a:srgbClr val="00B050"/>
                </a:solidFill>
                <a:latin typeface="Gabriola" pitchFamily="82" charset="0"/>
              </a:rPr>
              <a:t>хвосток</a:t>
            </a:r>
            <a:r>
              <a:rPr lang="ru-RU" sz="2400" b="1" dirty="0" smtClean="0">
                <a:solidFill>
                  <a:srgbClr val="00B050"/>
                </a:solidFill>
                <a:latin typeface="Gabriola" pitchFamily="82" charset="0"/>
              </a:rPr>
              <a:t>».</a:t>
            </a:r>
          </a:p>
          <a:p>
            <a:pPr marL="180000" indent="-360000" algn="just">
              <a:buAutoNum type="arabicPeriod"/>
            </a:pPr>
            <a:r>
              <a:rPr lang="ru-RU" sz="2400" b="1" dirty="0" smtClean="0">
                <a:solidFill>
                  <a:srgbClr val="00B050"/>
                </a:solidFill>
                <a:latin typeface="Gabriola" pitchFamily="82" charset="0"/>
              </a:rPr>
              <a:t>Проведение с родителями дидактической игры «Декоративное лото».</a:t>
            </a:r>
          </a:p>
          <a:p>
            <a:pPr marL="180000" indent="-360000" algn="just">
              <a:buAutoNum type="arabicPeriod"/>
            </a:pPr>
            <a:r>
              <a:rPr lang="ru-RU" sz="2400" b="1" dirty="0" smtClean="0">
                <a:solidFill>
                  <a:srgbClr val="00B050"/>
                </a:solidFill>
                <a:latin typeface="Gabriola" pitchFamily="82" charset="0"/>
              </a:rPr>
              <a:t>Консультация для родителей «Влияние народных промыслов на эстетическое воспитание детей дошкольного возраста».</a:t>
            </a:r>
          </a:p>
          <a:p>
            <a:pPr marL="514350" indent="-514350" algn="just"/>
            <a:endParaRPr lang="ru-RU" sz="2800" b="1" dirty="0" smtClean="0">
              <a:solidFill>
                <a:srgbClr val="00B050"/>
              </a:solidFill>
              <a:latin typeface="Gabriola" pitchFamily="82" charset="0"/>
            </a:endParaRPr>
          </a:p>
        </p:txBody>
      </p:sp>
      <p:pic>
        <p:nvPicPr>
          <p:cNvPr id="4" name="Рисунок 3" descr="дымка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620688"/>
            <a:ext cx="1962091" cy="1512168"/>
          </a:xfrm>
          <a:prstGeom prst="rect">
            <a:avLst/>
          </a:prstGeom>
        </p:spPr>
      </p:pic>
    </p:spTree>
  </p:cSld>
  <p:clrMapOvr>
    <a:masterClrMapping/>
  </p:clrMapOvr>
  <p:transition advTm="7956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_9025.JPG"/>
          <p:cNvPicPr>
            <a:picLocks noChangeAspect="1"/>
          </p:cNvPicPr>
          <p:nvPr/>
        </p:nvPicPr>
        <p:blipFill>
          <a:blip r:embed="rId3" cstate="print"/>
          <a:srcRect r="7497"/>
          <a:stretch>
            <a:fillRect/>
          </a:stretch>
        </p:blipFill>
        <p:spPr>
          <a:xfrm>
            <a:off x="4067944" y="476672"/>
            <a:ext cx="4795882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9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32656"/>
            <a:ext cx="4104456" cy="307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89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3140968"/>
            <a:ext cx="4187958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7784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548680"/>
            <a:ext cx="7344816" cy="5945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 smtClean="0">
              <a:solidFill>
                <a:srgbClr val="0070C0"/>
              </a:solidFill>
              <a:latin typeface="Gabriola" pitchFamily="82" charset="0"/>
            </a:endParaRPr>
          </a:p>
          <a:p>
            <a:r>
              <a:rPr lang="ru-RU" sz="3600" b="1" dirty="0" smtClean="0">
                <a:solidFill>
                  <a:srgbClr val="0070C0"/>
                </a:solidFill>
                <a:latin typeface="Gabriola" pitchFamily="82" charset="0"/>
              </a:rPr>
              <a:t>5 день «Куколка тряпичная – </a:t>
            </a:r>
          </a:p>
          <a:p>
            <a:r>
              <a:rPr lang="ru-RU" sz="3600" b="1" dirty="0" smtClean="0">
                <a:solidFill>
                  <a:srgbClr val="0070C0"/>
                </a:solidFill>
                <a:latin typeface="Gabriola" pitchFamily="82" charset="0"/>
              </a:rPr>
              <a:t>игрушечка отличная»</a:t>
            </a:r>
          </a:p>
          <a:p>
            <a:endParaRPr lang="ru-RU" sz="3600" b="1" dirty="0" smtClean="0">
              <a:solidFill>
                <a:srgbClr val="0070C0"/>
              </a:solidFill>
              <a:latin typeface="Gabriola" pitchFamily="82" charset="0"/>
            </a:endParaRPr>
          </a:p>
          <a:p>
            <a:pPr marL="180000" indent="-360000" algn="just">
              <a:lnSpc>
                <a:spcPts val="2500"/>
              </a:lnSpc>
              <a:buAutoNum type="arabicPeriod"/>
            </a:pPr>
            <a:r>
              <a:rPr lang="ru-RU" sz="2400" b="1" dirty="0" smtClean="0">
                <a:solidFill>
                  <a:srgbClr val="00B050"/>
                </a:solidFill>
                <a:latin typeface="Gabriola" pitchFamily="82" charset="0"/>
              </a:rPr>
              <a:t>Рассматривание иллюстративного материала «Народная кукла».</a:t>
            </a:r>
          </a:p>
          <a:p>
            <a:pPr marL="180000" indent="-360000" algn="just">
              <a:lnSpc>
                <a:spcPts val="2500"/>
              </a:lnSpc>
              <a:buAutoNum type="arabicPeriod"/>
            </a:pPr>
            <a:r>
              <a:rPr lang="ru-RU" sz="2400" b="1" dirty="0" smtClean="0">
                <a:solidFill>
                  <a:srgbClr val="00B050"/>
                </a:solidFill>
                <a:latin typeface="Gabriola" pitchFamily="82" charset="0"/>
              </a:rPr>
              <a:t>Блиц-опрос родителей по теме «Народная тряпичная рукотворная кукла, как средство воспитания и развития детей дошкольного возраста».</a:t>
            </a:r>
          </a:p>
          <a:p>
            <a:pPr marL="180000" indent="-360000" algn="just">
              <a:lnSpc>
                <a:spcPts val="2500"/>
              </a:lnSpc>
              <a:buAutoNum type="arabicPeriod"/>
            </a:pPr>
            <a:r>
              <a:rPr lang="ru-RU" sz="2400" b="1" dirty="0" smtClean="0">
                <a:solidFill>
                  <a:srgbClr val="00B050"/>
                </a:solidFill>
                <a:latin typeface="Gabriola" pitchFamily="82" charset="0"/>
              </a:rPr>
              <a:t>Занятие по развитию речи по теме «Откуда пришла игрушка», заучивание колыбельной песни.</a:t>
            </a:r>
          </a:p>
          <a:p>
            <a:pPr marL="180000" indent="-360000" algn="just">
              <a:lnSpc>
                <a:spcPts val="2500"/>
              </a:lnSpc>
              <a:buAutoNum type="arabicPeriod"/>
            </a:pPr>
            <a:r>
              <a:rPr lang="ru-RU" sz="2400" b="1" dirty="0" smtClean="0">
                <a:solidFill>
                  <a:srgbClr val="00B050"/>
                </a:solidFill>
                <a:latin typeface="Gabriola" pitchFamily="82" charset="0"/>
              </a:rPr>
              <a:t>Дидактическая игра «Чайная пара».</a:t>
            </a:r>
          </a:p>
          <a:p>
            <a:pPr marL="180000" indent="-360000" algn="just">
              <a:lnSpc>
                <a:spcPts val="2500"/>
              </a:lnSpc>
              <a:buAutoNum type="arabicPeriod"/>
            </a:pPr>
            <a:r>
              <a:rPr lang="ru-RU" sz="2400" b="1" dirty="0" smtClean="0">
                <a:solidFill>
                  <a:srgbClr val="00B050"/>
                </a:solidFill>
                <a:latin typeface="Gabriola" pitchFamily="82" charset="0"/>
              </a:rPr>
              <a:t>Организация досуга совместно с родителями и воспитанниками группы по изготовлению тряпичной куклы «</a:t>
            </a:r>
            <a:r>
              <a:rPr lang="ru-RU" sz="2400" b="1" dirty="0" err="1" smtClean="0">
                <a:solidFill>
                  <a:srgbClr val="00B050"/>
                </a:solidFill>
                <a:latin typeface="Gabriola" pitchFamily="82" charset="0"/>
              </a:rPr>
              <a:t>Пеленашка</a:t>
            </a:r>
            <a:r>
              <a:rPr lang="ru-RU" sz="2400" b="1" dirty="0" smtClean="0">
                <a:solidFill>
                  <a:srgbClr val="00B050"/>
                </a:solidFill>
                <a:latin typeface="Gabriola" pitchFamily="82" charset="0"/>
              </a:rPr>
              <a:t>».</a:t>
            </a:r>
          </a:p>
          <a:p>
            <a:pPr marL="180000" indent="-360000" algn="just">
              <a:lnSpc>
                <a:spcPts val="2500"/>
              </a:lnSpc>
              <a:buAutoNum type="arabicPeriod"/>
            </a:pPr>
            <a:r>
              <a:rPr lang="ru-RU" sz="2400" b="1" dirty="0" smtClean="0">
                <a:solidFill>
                  <a:srgbClr val="00B050"/>
                </a:solidFill>
                <a:latin typeface="Gabriola" pitchFamily="82" charset="0"/>
              </a:rPr>
              <a:t>Изготовление  стенгазеты по теме проекта.</a:t>
            </a:r>
          </a:p>
          <a:p>
            <a:pPr marL="514350" indent="-514350" algn="just"/>
            <a:endParaRPr lang="ru-RU" sz="2800" b="1" dirty="0" smtClean="0">
              <a:solidFill>
                <a:srgbClr val="00B050"/>
              </a:solidFill>
              <a:latin typeface="Gabriola" pitchFamily="82" charset="0"/>
            </a:endParaRPr>
          </a:p>
        </p:txBody>
      </p:sp>
      <p:pic>
        <p:nvPicPr>
          <p:cNvPr id="4" name="Рисунок 3" descr="дымка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764704"/>
            <a:ext cx="219241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367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_9094.JPG"/>
          <p:cNvPicPr>
            <a:picLocks noChangeAspect="1"/>
          </p:cNvPicPr>
          <p:nvPr/>
        </p:nvPicPr>
        <p:blipFill>
          <a:blip r:embed="rId3" cstate="print"/>
          <a:srcRect t="20600"/>
          <a:stretch>
            <a:fillRect/>
          </a:stretch>
        </p:blipFill>
        <p:spPr>
          <a:xfrm>
            <a:off x="3131840" y="260648"/>
            <a:ext cx="5637295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9029.JPG"/>
          <p:cNvPicPr>
            <a:picLocks noChangeAspect="1"/>
          </p:cNvPicPr>
          <p:nvPr/>
        </p:nvPicPr>
        <p:blipFill>
          <a:blip r:embed="rId4" cstate="print"/>
          <a:srcRect l="17911"/>
          <a:stretch>
            <a:fillRect/>
          </a:stretch>
        </p:blipFill>
        <p:spPr>
          <a:xfrm rot="5400000">
            <a:off x="723159" y="2597321"/>
            <a:ext cx="4086200" cy="3733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898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429000"/>
            <a:ext cx="4091947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7347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764704"/>
            <a:ext cx="66247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Gabriola" pitchFamily="82" charset="0"/>
              </a:rPr>
              <a:t>Заключительный этап: 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Gabriola" pitchFamily="82" charset="0"/>
              </a:rPr>
              <a:t>Оформление выставки семейных тряпичных кукол.</a:t>
            </a:r>
          </a:p>
          <a:p>
            <a:endParaRPr lang="ru-RU" sz="2800" b="1" dirty="0" smtClean="0">
              <a:solidFill>
                <a:srgbClr val="0070C0"/>
              </a:solidFill>
              <a:latin typeface="Gabriola" pitchFamily="82" charset="0"/>
            </a:endParaRPr>
          </a:p>
        </p:txBody>
      </p:sp>
      <p:pic>
        <p:nvPicPr>
          <p:cNvPr id="4" name="Рисунок 3" descr="IMG_90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420888"/>
            <a:ext cx="4104456" cy="3366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G_8924.JPG"/>
          <p:cNvPicPr>
            <a:picLocks noChangeAspect="1"/>
          </p:cNvPicPr>
          <p:nvPr/>
        </p:nvPicPr>
        <p:blipFill>
          <a:blip r:embed="rId4" cstate="print"/>
          <a:srcRect r="21399"/>
          <a:stretch>
            <a:fillRect/>
          </a:stretch>
        </p:blipFill>
        <p:spPr>
          <a:xfrm rot="5400000">
            <a:off x="4934778" y="2418150"/>
            <a:ext cx="3312368" cy="3317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56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836712"/>
            <a:ext cx="72008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Gabriola" pitchFamily="82" charset="0"/>
              </a:rPr>
              <a:t>Используемая литература: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B050"/>
                </a:solidFill>
                <a:latin typeface="Gabriola" pitchFamily="82" charset="0"/>
              </a:rPr>
              <a:t>И.А. Лыкова, В.А. Шипунова «Игрушки изначальные. История происхождения, культурные традиции.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B050"/>
                </a:solidFill>
                <a:latin typeface="Gabriola" pitchFamily="82" charset="0"/>
              </a:rPr>
              <a:t>И.А. Лыкова «Народная игрушка»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B050"/>
                </a:solidFill>
                <a:latin typeface="Gabriola" pitchFamily="82" charset="0"/>
              </a:rPr>
              <a:t>В.Н. Косарева «Народная культура и традиции. Занятие с детьми 3 – 7 лет».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B050"/>
                </a:solidFill>
                <a:latin typeface="Gabriola" pitchFamily="82" charset="0"/>
              </a:rPr>
              <a:t>В.В. Гаврилова, Л.А. Артемьева «Декоративное рисование. Организованная образовательная деятельность, дидактические игры, художественный материал. 5 – 7 лет».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B050"/>
                </a:solidFill>
                <a:latin typeface="Gabriola" pitchFamily="82" charset="0"/>
              </a:rPr>
              <a:t>О.А. </a:t>
            </a:r>
            <a:r>
              <a:rPr lang="ru-RU" sz="2800" b="1" dirty="0" err="1" smtClean="0">
                <a:solidFill>
                  <a:srgbClr val="00B050"/>
                </a:solidFill>
                <a:latin typeface="Gabriola" pitchFamily="82" charset="0"/>
              </a:rPr>
              <a:t>Цыгвинцева</a:t>
            </a:r>
            <a:r>
              <a:rPr lang="ru-RU" sz="2800" b="1" dirty="0" smtClean="0">
                <a:solidFill>
                  <a:srgbClr val="00B050"/>
                </a:solidFill>
                <a:latin typeface="Gabriola" pitchFamily="82" charset="0"/>
              </a:rPr>
              <a:t> «Мастерская народных кукол. Теоретические и практические основы изготовления».</a:t>
            </a:r>
          </a:p>
          <a:p>
            <a:pPr>
              <a:buFont typeface="Arial" pitchFamily="34" charset="0"/>
              <a:buChar char="•"/>
            </a:pPr>
            <a:endParaRPr lang="ru-RU" sz="2800" b="1" dirty="0" smtClean="0">
              <a:solidFill>
                <a:srgbClr val="00B05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 advTm="4742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476672"/>
            <a:ext cx="748883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b="1" dirty="0" smtClean="0">
              <a:solidFill>
                <a:srgbClr val="0070C0"/>
              </a:solidFill>
              <a:latin typeface="Gabriola" pitchFamily="82" charset="0"/>
            </a:endParaRPr>
          </a:p>
          <a:p>
            <a:r>
              <a:rPr lang="ru-RU" sz="5400" b="1" dirty="0" smtClean="0">
                <a:solidFill>
                  <a:srgbClr val="0070C0"/>
                </a:solidFill>
                <a:latin typeface="Gabriola" pitchFamily="82" charset="0"/>
              </a:rPr>
              <a:t>Паспорт </a:t>
            </a:r>
            <a:r>
              <a:rPr lang="ru-RU" sz="5400" b="1" dirty="0">
                <a:solidFill>
                  <a:srgbClr val="0070C0"/>
                </a:solidFill>
                <a:latin typeface="Gabriola" pitchFamily="82" charset="0"/>
              </a:rPr>
              <a:t>проекта</a:t>
            </a:r>
            <a:r>
              <a:rPr lang="ru-RU" b="1" dirty="0">
                <a:solidFill>
                  <a:srgbClr val="0070C0"/>
                </a:solidFill>
              </a:rPr>
              <a:t>: </a:t>
            </a:r>
            <a:endParaRPr lang="ru-RU" b="1" dirty="0" smtClean="0">
              <a:solidFill>
                <a:srgbClr val="0070C0"/>
              </a:solidFill>
            </a:endParaRPr>
          </a:p>
          <a:p>
            <a:endParaRPr lang="ru-RU" sz="3600" b="1" dirty="0" smtClean="0">
              <a:solidFill>
                <a:srgbClr val="00B050"/>
              </a:solidFill>
              <a:latin typeface="Gabriola" pitchFamily="82" charset="0"/>
            </a:endParaRPr>
          </a:p>
          <a:p>
            <a:r>
              <a:rPr lang="ru-RU" sz="3600" b="1" dirty="0" smtClean="0">
                <a:solidFill>
                  <a:srgbClr val="00B050"/>
                </a:solidFill>
                <a:latin typeface="Gabriola" pitchFamily="82" charset="0"/>
              </a:rPr>
              <a:t>Вид </a:t>
            </a:r>
            <a:r>
              <a:rPr lang="ru-RU" sz="3600" b="1" dirty="0">
                <a:solidFill>
                  <a:srgbClr val="00B050"/>
                </a:solidFill>
                <a:latin typeface="Gabriola" pitchFamily="82" charset="0"/>
              </a:rPr>
              <a:t>проекта</a:t>
            </a:r>
            <a:r>
              <a:rPr lang="ru-RU" b="1" dirty="0">
                <a:solidFill>
                  <a:srgbClr val="00B050"/>
                </a:solidFill>
              </a:rPr>
              <a:t>: </a:t>
            </a:r>
            <a:r>
              <a:rPr lang="ru-RU" sz="2200" b="1" dirty="0">
                <a:solidFill>
                  <a:srgbClr val="00B050"/>
                </a:solidFill>
              </a:rPr>
              <a:t>познавательно-речевой, творческий </a:t>
            </a:r>
            <a:r>
              <a:rPr lang="ru-RU" sz="3600" b="1" dirty="0">
                <a:solidFill>
                  <a:srgbClr val="00B050"/>
                </a:solidFill>
                <a:latin typeface="Gabriola" pitchFamily="82" charset="0"/>
              </a:rPr>
              <a:t>Продолжительность</a:t>
            </a:r>
            <a:r>
              <a:rPr lang="ru-RU" b="1" dirty="0">
                <a:solidFill>
                  <a:srgbClr val="00B050"/>
                </a:solidFill>
              </a:rPr>
              <a:t>: </a:t>
            </a:r>
            <a:r>
              <a:rPr lang="ru-RU" sz="2200" b="1" dirty="0">
                <a:solidFill>
                  <a:srgbClr val="00B050"/>
                </a:solidFill>
              </a:rPr>
              <a:t>краткосрочный – 1 </a:t>
            </a:r>
            <a:r>
              <a:rPr lang="ru-RU" sz="2200" b="1" dirty="0" smtClean="0">
                <a:solidFill>
                  <a:srgbClr val="00B050"/>
                </a:solidFill>
              </a:rPr>
              <a:t>неделя. </a:t>
            </a:r>
            <a:r>
              <a:rPr lang="ru-RU" sz="3600" b="1" dirty="0">
                <a:solidFill>
                  <a:srgbClr val="00B050"/>
                </a:solidFill>
                <a:latin typeface="Gabriola" pitchFamily="82" charset="0"/>
              </a:rPr>
              <a:t>Участники проекта</a:t>
            </a:r>
            <a:r>
              <a:rPr lang="ru-RU" b="1" dirty="0">
                <a:solidFill>
                  <a:srgbClr val="00B050"/>
                </a:solidFill>
              </a:rPr>
              <a:t>: </a:t>
            </a:r>
            <a:r>
              <a:rPr lang="ru-RU" sz="2200" b="1" dirty="0">
                <a:solidFill>
                  <a:srgbClr val="00B050"/>
                </a:solidFill>
              </a:rPr>
              <a:t>дети </a:t>
            </a:r>
            <a:r>
              <a:rPr lang="ru-RU" sz="2200" b="1" dirty="0" smtClean="0">
                <a:solidFill>
                  <a:srgbClr val="00B050"/>
                </a:solidFill>
              </a:rPr>
              <a:t>старшей </a:t>
            </a:r>
            <a:r>
              <a:rPr lang="ru-RU" sz="2200" b="1" dirty="0">
                <a:solidFill>
                  <a:srgbClr val="00B050"/>
                </a:solidFill>
              </a:rPr>
              <a:t>группы, воспитатели, </a:t>
            </a:r>
            <a:r>
              <a:rPr lang="ru-RU" sz="2200" b="1" dirty="0" smtClean="0">
                <a:solidFill>
                  <a:srgbClr val="00B050"/>
                </a:solidFill>
              </a:rPr>
              <a:t>родители группы.</a:t>
            </a:r>
            <a:r>
              <a:rPr lang="ru-RU" sz="2200" b="1" dirty="0" smtClean="0">
                <a:solidFill>
                  <a:srgbClr val="00B050"/>
                </a:solidFill>
                <a:latin typeface="Gabriola" pitchFamily="82" charset="0"/>
              </a:rPr>
              <a:t> </a:t>
            </a:r>
          </a:p>
          <a:p>
            <a:r>
              <a:rPr lang="ru-RU" sz="3600" b="1" dirty="0" smtClean="0">
                <a:solidFill>
                  <a:srgbClr val="00B050"/>
                </a:solidFill>
                <a:latin typeface="Gabriola" pitchFamily="82" charset="0"/>
              </a:rPr>
              <a:t>Срок реализации</a:t>
            </a:r>
            <a:r>
              <a:rPr lang="ru-RU" b="1" dirty="0" smtClean="0">
                <a:solidFill>
                  <a:srgbClr val="00B050"/>
                </a:solidFill>
              </a:rPr>
              <a:t> : </a:t>
            </a:r>
            <a:r>
              <a:rPr lang="ru-RU" sz="2200" b="1" dirty="0" smtClean="0">
                <a:solidFill>
                  <a:srgbClr val="00B050"/>
                </a:solidFill>
              </a:rPr>
              <a:t>с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smtClean="0">
                <a:solidFill>
                  <a:srgbClr val="00B050"/>
                </a:solidFill>
              </a:rPr>
              <a:t>15.10.2018 по 19.10.2018</a:t>
            </a:r>
            <a:endParaRPr lang="ru-RU" sz="2200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дымка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3749" y="836712"/>
            <a:ext cx="270030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853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_90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60648"/>
            <a:ext cx="4475989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9029.JPG"/>
          <p:cNvPicPr>
            <a:picLocks noChangeAspect="1"/>
          </p:cNvPicPr>
          <p:nvPr/>
        </p:nvPicPr>
        <p:blipFill>
          <a:blip r:embed="rId4" cstate="print"/>
          <a:srcRect t="13063"/>
          <a:stretch>
            <a:fillRect/>
          </a:stretch>
        </p:blipFill>
        <p:spPr>
          <a:xfrm rot="5400000">
            <a:off x="342021" y="2042355"/>
            <a:ext cx="4446240" cy="2899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8982.JPG"/>
          <p:cNvPicPr>
            <a:picLocks noChangeAspect="1"/>
          </p:cNvPicPr>
          <p:nvPr/>
        </p:nvPicPr>
        <p:blipFill>
          <a:blip r:embed="rId5" cstate="print"/>
          <a:srcRect l="8799"/>
          <a:stretch>
            <a:fillRect/>
          </a:stretch>
        </p:blipFill>
        <p:spPr>
          <a:xfrm>
            <a:off x="4283968" y="3284984"/>
            <a:ext cx="3875922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8205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764704"/>
            <a:ext cx="7632848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Gabriola" pitchFamily="82" charset="0"/>
              </a:rPr>
              <a:t>	</a:t>
            </a:r>
            <a:r>
              <a:rPr lang="ru-RU" sz="3200" b="1" dirty="0" smtClean="0">
                <a:solidFill>
                  <a:srgbClr val="0070C0"/>
                </a:solidFill>
                <a:latin typeface="Gabriola" pitchFamily="82" charset="0"/>
              </a:rPr>
              <a:t>Актуальность проекта: </a:t>
            </a:r>
            <a:endParaRPr lang="ru-RU" sz="3200" b="1" dirty="0" smtClean="0">
              <a:solidFill>
                <a:srgbClr val="0070C0"/>
              </a:solidFill>
              <a:latin typeface="Gabriola" pitchFamily="82" charset="0"/>
            </a:endParaRPr>
          </a:p>
          <a:p>
            <a:r>
              <a:rPr lang="ru-RU" b="1" i="1" dirty="0" smtClean="0">
                <a:solidFill>
                  <a:srgbClr val="00B050"/>
                </a:solidFill>
                <a:latin typeface="Book Antiqua" pitchFamily="18" charset="0"/>
              </a:rPr>
              <a:t>	«Чем дальше в будущее входим,</a:t>
            </a:r>
          </a:p>
          <a:p>
            <a:r>
              <a:rPr lang="ru-RU" b="1" i="1" dirty="0" smtClean="0">
                <a:solidFill>
                  <a:srgbClr val="00B050"/>
                </a:solidFill>
                <a:latin typeface="Book Antiqua" pitchFamily="18" charset="0"/>
              </a:rPr>
              <a:t>	Тем больше прошлым дорожим.</a:t>
            </a:r>
          </a:p>
          <a:p>
            <a:r>
              <a:rPr lang="ru-RU" b="1" i="1" dirty="0" smtClean="0">
                <a:solidFill>
                  <a:srgbClr val="00B050"/>
                </a:solidFill>
                <a:latin typeface="Book Antiqua" pitchFamily="18" charset="0"/>
              </a:rPr>
              <a:t>	И в старом красоту находим,</a:t>
            </a:r>
          </a:p>
          <a:p>
            <a:r>
              <a:rPr lang="ru-RU" b="1" i="1" dirty="0" smtClean="0">
                <a:solidFill>
                  <a:srgbClr val="00B050"/>
                </a:solidFill>
                <a:latin typeface="Book Antiqua" pitchFamily="18" charset="0"/>
              </a:rPr>
              <a:t>	Хоть новому принадлежим» </a:t>
            </a:r>
          </a:p>
          <a:p>
            <a:r>
              <a:rPr lang="ru-RU" dirty="0" smtClean="0"/>
              <a:t>			</a:t>
            </a:r>
            <a:r>
              <a:rPr lang="ru-RU" dirty="0" smtClean="0">
                <a:solidFill>
                  <a:srgbClr val="0070C0"/>
                </a:solidFill>
              </a:rPr>
              <a:t>Вадим </a:t>
            </a:r>
            <a:r>
              <a:rPr lang="ru-RU" dirty="0" err="1" smtClean="0">
                <a:solidFill>
                  <a:srgbClr val="0070C0"/>
                </a:solidFill>
              </a:rPr>
              <a:t>Шафнер</a:t>
            </a:r>
            <a:endParaRPr lang="ru-RU" dirty="0" smtClean="0">
              <a:solidFill>
                <a:srgbClr val="0070C0"/>
              </a:solidFill>
            </a:endParaRPr>
          </a:p>
          <a:p>
            <a:pPr algn="just"/>
            <a:r>
              <a:rPr lang="ru-RU" i="1" dirty="0" smtClean="0">
                <a:solidFill>
                  <a:srgbClr val="0070C0"/>
                </a:solidFill>
              </a:rPr>
              <a:t>	</a:t>
            </a:r>
            <a:r>
              <a:rPr lang="ru-RU" sz="2200" b="1" dirty="0" smtClean="0">
                <a:solidFill>
                  <a:srgbClr val="0070C0"/>
                </a:solidFill>
                <a:latin typeface="Gabriola" pitchFamily="82" charset="0"/>
              </a:rPr>
              <a:t>Сейчас много говорят о том, </a:t>
            </a:r>
            <a:r>
              <a:rPr lang="ru-RU" sz="2200" b="1" dirty="0">
                <a:solidFill>
                  <a:srgbClr val="0070C0"/>
                </a:solidFill>
                <a:latin typeface="Gabriola" pitchFamily="82" charset="0"/>
              </a:rPr>
              <a:t>какими должны быть игрушки наших детей. Но споры эти появились не сегодня. Ведь игрушки для детей – это особый мир, по сути, мир взрослых в миниатюре, где ребенку лишь остается роль владельца и пользователя, но не творца; он ничего не изобретает, а только применяет. Особое значение для общего развития ребенка имеют народные игрушки. Они создавались народом для детей, были направлены на так называемую «социализацию» малыша: вхождение в мир человеческой культуры, взаимоотношений людей и природы. Такие игрушки «с внутренним смыслом» родители делали для своих детей. Это искусство передавалось по наследству. Позднее это привело к созданию целых игрушечных промыслов</a:t>
            </a:r>
            <a:r>
              <a:rPr lang="ru-RU" sz="2200" b="1" dirty="0" smtClean="0">
                <a:solidFill>
                  <a:srgbClr val="0070C0"/>
                </a:solidFill>
                <a:latin typeface="Gabriola" pitchFamily="82" charset="0"/>
              </a:rPr>
              <a:t>.</a:t>
            </a:r>
            <a:endParaRPr lang="ru-RU" sz="2200" b="1" dirty="0">
              <a:solidFill>
                <a:srgbClr val="0070C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 advTm="3884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5656" y="692696"/>
            <a:ext cx="6696744" cy="3621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Gabriola" pitchFamily="82" charset="0"/>
              </a:rPr>
              <a:t>Гипотеза:</a:t>
            </a:r>
          </a:p>
          <a:p>
            <a:pPr algn="just">
              <a:lnSpc>
                <a:spcPts val="2900"/>
              </a:lnSpc>
            </a:pPr>
            <a:r>
              <a:rPr lang="ru-RU" sz="2800" dirty="0">
                <a:solidFill>
                  <a:srgbClr val="00B050"/>
                </a:solidFill>
                <a:latin typeface="Gabriola" pitchFamily="82" charset="0"/>
              </a:rPr>
              <a:t> </a:t>
            </a:r>
            <a:r>
              <a:rPr lang="ru-RU" sz="2800" dirty="0" smtClean="0">
                <a:solidFill>
                  <a:srgbClr val="00B050"/>
                </a:solidFill>
                <a:latin typeface="Gabriola" pitchFamily="82" charset="0"/>
              </a:rPr>
              <a:t>      Народная </a:t>
            </a:r>
            <a:r>
              <a:rPr lang="ru-RU" sz="2800" dirty="0">
                <a:solidFill>
                  <a:srgbClr val="00B050"/>
                </a:solidFill>
                <a:latin typeface="Gabriola" pitchFamily="82" charset="0"/>
              </a:rPr>
              <a:t>игрушка в наши дни стремительно превращается в сувенирную продукцию</a:t>
            </a:r>
            <a:r>
              <a:rPr lang="en-US" sz="2800" dirty="0">
                <a:solidFill>
                  <a:srgbClr val="00B050"/>
                </a:solidFill>
                <a:latin typeface="Gabriola" pitchFamily="82" charset="0"/>
              </a:rPr>
              <a:t>, </a:t>
            </a:r>
            <a:r>
              <a:rPr lang="ru-RU" sz="2800" dirty="0">
                <a:solidFill>
                  <a:srgbClr val="00B050"/>
                </a:solidFill>
                <a:latin typeface="Gabriola" pitchFamily="82" charset="0"/>
              </a:rPr>
              <a:t>не предназначенную для ребенка и не требующую педагогического сопровождения</a:t>
            </a:r>
            <a:r>
              <a:rPr lang="en-US" sz="2800" dirty="0">
                <a:solidFill>
                  <a:srgbClr val="00B050"/>
                </a:solidFill>
                <a:latin typeface="Gabriola" pitchFamily="82" charset="0"/>
              </a:rPr>
              <a:t>. </a:t>
            </a:r>
            <a:r>
              <a:rPr lang="ru-RU" sz="2800" dirty="0">
                <a:solidFill>
                  <a:srgbClr val="00B050"/>
                </a:solidFill>
                <a:latin typeface="Gabriola" pitchFamily="82" charset="0"/>
              </a:rPr>
              <a:t>Но именно народная игрушка всегда несла в себе огромный потенциал социального наследия</a:t>
            </a:r>
            <a:r>
              <a:rPr lang="en-US" sz="2800" dirty="0">
                <a:solidFill>
                  <a:srgbClr val="00B050"/>
                </a:solidFill>
                <a:latin typeface="Gabriola" pitchFamily="82" charset="0"/>
              </a:rPr>
              <a:t>. </a:t>
            </a:r>
            <a:r>
              <a:rPr lang="ru-RU" sz="2800" dirty="0">
                <a:solidFill>
                  <a:srgbClr val="00B050"/>
                </a:solidFill>
                <a:latin typeface="Gabriola" pitchFamily="82" charset="0"/>
              </a:rPr>
              <a:t>К сожалению</a:t>
            </a:r>
            <a:r>
              <a:rPr lang="en-US" sz="2800" dirty="0">
                <a:solidFill>
                  <a:srgbClr val="00B050"/>
                </a:solidFill>
                <a:latin typeface="Gabriola" pitchFamily="82" charset="0"/>
              </a:rPr>
              <a:t>, </a:t>
            </a:r>
            <a:r>
              <a:rPr lang="ru-RU" sz="2800" dirty="0">
                <a:solidFill>
                  <a:srgbClr val="00B050"/>
                </a:solidFill>
                <a:latin typeface="Gabriola" pitchFamily="82" charset="0"/>
              </a:rPr>
              <a:t>современные родители недооценивают развивающую роль народной игрушки</a:t>
            </a:r>
            <a:r>
              <a:rPr lang="en-US" sz="2800" dirty="0">
                <a:solidFill>
                  <a:srgbClr val="00B050"/>
                </a:solidFill>
                <a:latin typeface="Gabriola" pitchFamily="82" charset="0"/>
              </a:rPr>
              <a:t>.</a:t>
            </a:r>
            <a:endParaRPr lang="ru-RU" sz="2800" dirty="0">
              <a:solidFill>
                <a:srgbClr val="00B050"/>
              </a:solidFill>
              <a:latin typeface="Gabriola" pitchFamily="82" charset="0"/>
            </a:endParaRPr>
          </a:p>
        </p:txBody>
      </p:sp>
      <p:pic>
        <p:nvPicPr>
          <p:cNvPr id="8" name="Рисунок 7" descr="кукла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4077072"/>
            <a:ext cx="5904656" cy="2304256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21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764704"/>
            <a:ext cx="669674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070C0"/>
                </a:solidFill>
                <a:latin typeface="Gabriola" pitchFamily="82" charset="0"/>
              </a:rPr>
              <a:t>Задачи проекта: </a:t>
            </a:r>
            <a:r>
              <a:rPr lang="ru-RU" sz="2800" b="1" dirty="0" smtClean="0">
                <a:solidFill>
                  <a:srgbClr val="0070C0"/>
                </a:solidFill>
                <a:latin typeface="Gabriola" pitchFamily="82" charset="0"/>
              </a:rPr>
              <a:t>познакомить  родителей и детей с историей и традициями игрушечного ремесла, создать условия, раскрывающие творческий и интеллектуальный потенциал участников проекта.</a:t>
            </a:r>
          </a:p>
          <a:p>
            <a:pPr algn="just"/>
            <a:endParaRPr lang="ru-RU" sz="2800" b="1" dirty="0">
              <a:solidFill>
                <a:srgbClr val="0070C0"/>
              </a:solidFill>
              <a:latin typeface="Gabriola" pitchFamily="82" charset="0"/>
            </a:endParaRPr>
          </a:p>
          <a:p>
            <a:pPr algn="just">
              <a:lnSpc>
                <a:spcPts val="2700"/>
              </a:lnSpc>
            </a:pPr>
            <a:r>
              <a:rPr lang="ru-RU" sz="3600" b="1" dirty="0" smtClean="0">
                <a:solidFill>
                  <a:srgbClr val="00B050"/>
                </a:solidFill>
                <a:latin typeface="Gabriola" pitchFamily="82" charset="0"/>
              </a:rPr>
              <a:t>Цели проекта: </a:t>
            </a:r>
            <a:r>
              <a:rPr lang="ru-RU" sz="2800" b="1" dirty="0" smtClean="0">
                <a:solidFill>
                  <a:srgbClr val="00B050"/>
                </a:solidFill>
                <a:latin typeface="Gabriola" pitchFamily="82" charset="0"/>
              </a:rPr>
              <a:t>прививать интерес к культуре русского народа через знакомство с народным творчеством и искусством; реализовать идею активного воспитания гражданина России; объединять усилия дошкольного образовательного учреждения и семьи, создавая единый контекст воспитания и развития  на основе общности цели, содержания и педагогических технологий.</a:t>
            </a:r>
          </a:p>
          <a:p>
            <a:endParaRPr lang="ru-RU" sz="2800" b="1" dirty="0">
              <a:solidFill>
                <a:srgbClr val="0070C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 advTm="5086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692696"/>
            <a:ext cx="68407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Gabriola" pitchFamily="82" charset="0"/>
              </a:rPr>
              <a:t>Роль родителей в реализации проекта</a:t>
            </a:r>
            <a:r>
              <a:rPr lang="ru-RU" dirty="0"/>
              <a:t>: </a:t>
            </a:r>
            <a:endParaRPr lang="ru-RU" dirty="0" smtClean="0"/>
          </a:p>
          <a:p>
            <a:pPr algn="just"/>
            <a:r>
              <a:rPr lang="ru-RU" sz="2400" b="1" dirty="0" smtClean="0">
                <a:solidFill>
                  <a:srgbClr val="0070C0"/>
                </a:solidFill>
                <a:latin typeface="Gabriola" pitchFamily="82" charset="0"/>
              </a:rPr>
              <a:t>родители </a:t>
            </a:r>
            <a:r>
              <a:rPr lang="ru-RU" sz="2400" b="1" dirty="0">
                <a:solidFill>
                  <a:srgbClr val="0070C0"/>
                </a:solidFill>
                <a:latin typeface="Gabriola" pitchFamily="82" charset="0"/>
              </a:rPr>
              <a:t>принимали активное участие в проектной деятельности: изготовление дидактических игр </a:t>
            </a:r>
            <a:r>
              <a:rPr lang="ru-RU" sz="2400" b="1" dirty="0" smtClean="0">
                <a:solidFill>
                  <a:srgbClr val="0070C0"/>
                </a:solidFill>
                <a:latin typeface="Gabriola" pitchFamily="82" charset="0"/>
              </a:rPr>
              <a:t>«Собери матрёшку», «Чайная пара»; подборке литературного материала по теме проекта; изготовление альбома «Русская матрешка», проведении мастер-класса, изготовлении плоскостных изображений по народным промыслам. </a:t>
            </a:r>
          </a:p>
          <a:p>
            <a:endParaRPr lang="ru-RU" sz="3600" b="1" dirty="0">
              <a:solidFill>
                <a:srgbClr val="00B050"/>
              </a:solidFill>
              <a:latin typeface="Gabriola" pitchFamily="82" charset="0"/>
            </a:endParaRPr>
          </a:p>
          <a:p>
            <a:r>
              <a:rPr lang="ru-RU" sz="3600" b="1" dirty="0" smtClean="0">
                <a:solidFill>
                  <a:srgbClr val="00B050"/>
                </a:solidFill>
                <a:latin typeface="Gabriola" pitchFamily="82" charset="0"/>
              </a:rPr>
              <a:t>Продукт </a:t>
            </a:r>
            <a:r>
              <a:rPr lang="ru-RU" sz="3600" b="1" dirty="0">
                <a:solidFill>
                  <a:srgbClr val="00B050"/>
                </a:solidFill>
                <a:latin typeface="Gabriola" pitchFamily="82" charset="0"/>
              </a:rPr>
              <a:t>проектной деятельности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sz="2800" b="1" dirty="0" smtClean="0">
                <a:solidFill>
                  <a:srgbClr val="00B050"/>
                </a:solidFill>
                <a:latin typeface="Gabriola" pitchFamily="82" charset="0"/>
              </a:rPr>
              <a:t>выпуск стенгазеты, оформление выставки семейных тряпичных кукол, проведение досуга по изготовлению тряпичной куклы «</a:t>
            </a:r>
            <a:r>
              <a:rPr lang="ru-RU" sz="2800" b="1" dirty="0" err="1" smtClean="0">
                <a:solidFill>
                  <a:srgbClr val="00B050"/>
                </a:solidFill>
                <a:latin typeface="Gabriola" pitchFamily="82" charset="0"/>
              </a:rPr>
              <a:t>Пеленашки</a:t>
            </a:r>
            <a:r>
              <a:rPr lang="ru-RU" sz="2800" b="1" dirty="0" smtClean="0">
                <a:solidFill>
                  <a:srgbClr val="00B050"/>
                </a:solidFill>
                <a:latin typeface="Gabriola" pitchFamily="82" charset="0"/>
              </a:rPr>
              <a:t>»</a:t>
            </a:r>
            <a:endParaRPr lang="ru-RU" sz="2800" b="1" dirty="0">
              <a:solidFill>
                <a:srgbClr val="00B050"/>
              </a:solidFill>
              <a:latin typeface="Gabriola" pitchFamily="82" charset="0"/>
            </a:endParaRPr>
          </a:p>
        </p:txBody>
      </p:sp>
      <p:pic>
        <p:nvPicPr>
          <p:cNvPr id="4" name="Рисунок 3" descr="кукла2.jpg"/>
          <p:cNvPicPr>
            <a:picLocks noChangeAspect="1"/>
          </p:cNvPicPr>
          <p:nvPr/>
        </p:nvPicPr>
        <p:blipFill>
          <a:blip r:embed="rId3" cstate="print"/>
          <a:srcRect t="20020" r="3333" b="8868"/>
          <a:stretch>
            <a:fillRect/>
          </a:stretch>
        </p:blipFill>
        <p:spPr>
          <a:xfrm>
            <a:off x="6588224" y="2996952"/>
            <a:ext cx="2349261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101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764704"/>
            <a:ext cx="66247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Gabriola" pitchFamily="82" charset="0"/>
              </a:rPr>
              <a:t>Подготовительный этап: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70C0"/>
                </a:solidFill>
                <a:latin typeface="Gabriola" pitchFamily="82" charset="0"/>
              </a:rPr>
              <a:t>подбор литературного материала о народных игрушках;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>
                <a:solidFill>
                  <a:srgbClr val="0070C0"/>
                </a:solidFill>
                <a:latin typeface="Gabriola" pitchFamily="82" charset="0"/>
              </a:rPr>
              <a:t>с</a:t>
            </a:r>
            <a:r>
              <a:rPr lang="ru-RU" sz="2800" b="1" dirty="0" smtClean="0">
                <a:solidFill>
                  <a:srgbClr val="0070C0"/>
                </a:solidFill>
                <a:latin typeface="Gabriola" pitchFamily="82" charset="0"/>
              </a:rPr>
              <a:t>оздание мини-музея в группе;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70C0"/>
                </a:solidFill>
                <a:latin typeface="Gabriola" pitchFamily="82" charset="0"/>
              </a:rPr>
              <a:t>оформление  книжного уголка по теме «Игрушки рукотворные»</a:t>
            </a:r>
            <a:endParaRPr lang="ru-RU" sz="2800" b="1" dirty="0">
              <a:solidFill>
                <a:srgbClr val="0070C0"/>
              </a:solidFill>
              <a:latin typeface="Gabriola" pitchFamily="82" charset="0"/>
            </a:endParaRPr>
          </a:p>
        </p:txBody>
      </p:sp>
      <p:pic>
        <p:nvPicPr>
          <p:cNvPr id="4" name="Рисунок 3" descr="IMG_9056.JPG"/>
          <p:cNvPicPr>
            <a:picLocks noChangeAspect="1"/>
          </p:cNvPicPr>
          <p:nvPr/>
        </p:nvPicPr>
        <p:blipFill>
          <a:blip r:embed="rId3" cstate="print"/>
          <a:srcRect l="6317" r="19988"/>
          <a:stretch>
            <a:fillRect/>
          </a:stretch>
        </p:blipFill>
        <p:spPr>
          <a:xfrm>
            <a:off x="1547664" y="3573016"/>
            <a:ext cx="2520280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89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675251" y="3541773"/>
            <a:ext cx="3206440" cy="2404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524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548680"/>
            <a:ext cx="734481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Gabriola" pitchFamily="82" charset="0"/>
              </a:rPr>
              <a:t>Практический этап</a:t>
            </a:r>
          </a:p>
          <a:p>
            <a:r>
              <a:rPr lang="ru-RU" sz="3600" b="1" dirty="0" smtClean="0">
                <a:solidFill>
                  <a:srgbClr val="0070C0"/>
                </a:solidFill>
                <a:latin typeface="Gabriola" pitchFamily="82" charset="0"/>
              </a:rPr>
              <a:t>1 день «Дымковская игрушка»</a:t>
            </a:r>
          </a:p>
          <a:p>
            <a:endParaRPr lang="ru-RU" sz="3600" b="1" dirty="0" smtClean="0">
              <a:solidFill>
                <a:srgbClr val="0070C0"/>
              </a:solidFill>
              <a:latin typeface="Gabriola" pitchFamily="82" charset="0"/>
            </a:endParaRPr>
          </a:p>
          <a:p>
            <a:pPr marL="180000" indent="-360000" algn="just">
              <a:buAutoNum type="arabicPeriod"/>
            </a:pPr>
            <a:r>
              <a:rPr lang="ru-RU" sz="2400" b="1" dirty="0" smtClean="0">
                <a:solidFill>
                  <a:srgbClr val="00B050"/>
                </a:solidFill>
                <a:latin typeface="Gabriola" pitchFamily="82" charset="0"/>
              </a:rPr>
              <a:t>Рассматривание иллюстраций и изделий </a:t>
            </a:r>
            <a:r>
              <a:rPr lang="ru-RU" sz="2400" b="1" dirty="0">
                <a:solidFill>
                  <a:srgbClr val="00B050"/>
                </a:solidFill>
                <a:latin typeface="Gabriola" pitchFamily="82" charset="0"/>
              </a:rPr>
              <a:t>д</a:t>
            </a:r>
            <a:r>
              <a:rPr lang="ru-RU" sz="2400" b="1" dirty="0" smtClean="0">
                <a:solidFill>
                  <a:srgbClr val="00B050"/>
                </a:solidFill>
                <a:latin typeface="Gabriola" pitchFamily="82" charset="0"/>
              </a:rPr>
              <a:t>ымковских мастеров, чтение стихотворения В.Феофанова «Чем знаменито Дымково».</a:t>
            </a:r>
          </a:p>
          <a:p>
            <a:pPr marL="180000" indent="-360000" algn="just">
              <a:buAutoNum type="arabicPeriod"/>
            </a:pPr>
            <a:r>
              <a:rPr lang="ru-RU" sz="2400" b="1" dirty="0" smtClean="0">
                <a:solidFill>
                  <a:srgbClr val="00B050"/>
                </a:solidFill>
                <a:latin typeface="Gabriola" pitchFamily="82" charset="0"/>
              </a:rPr>
              <a:t>Беседа с детьми «Из чего делают дымковские игрушки».</a:t>
            </a:r>
          </a:p>
          <a:p>
            <a:pPr marL="180000" indent="-360000" algn="just">
              <a:buAutoNum type="arabicPeriod"/>
            </a:pPr>
            <a:r>
              <a:rPr lang="ru-RU" sz="2400" b="1" dirty="0" smtClean="0">
                <a:solidFill>
                  <a:srgbClr val="00B050"/>
                </a:solidFill>
                <a:latin typeface="Gabriola" pitchFamily="82" charset="0"/>
              </a:rPr>
              <a:t>Занятие по изобразительной деятельности – лепка «Уточка» (по мотивам дымковской игрушки).</a:t>
            </a:r>
          </a:p>
          <a:p>
            <a:pPr marL="180000" indent="-360000" algn="just">
              <a:buAutoNum type="arabicPeriod"/>
            </a:pPr>
            <a:r>
              <a:rPr lang="ru-RU" sz="2400" b="1" dirty="0" smtClean="0">
                <a:solidFill>
                  <a:srgbClr val="00B050"/>
                </a:solidFill>
                <a:latin typeface="Gabriola" pitchFamily="82" charset="0"/>
              </a:rPr>
              <a:t>Дидактическая игра «Обведи элемент».</a:t>
            </a:r>
          </a:p>
          <a:p>
            <a:pPr marL="180000" indent="-360000" algn="just">
              <a:buAutoNum type="arabicPeriod"/>
            </a:pPr>
            <a:r>
              <a:rPr lang="ru-RU" sz="2400" b="1" dirty="0" smtClean="0">
                <a:solidFill>
                  <a:srgbClr val="00B050"/>
                </a:solidFill>
                <a:latin typeface="Gabriola" pitchFamily="82" charset="0"/>
              </a:rPr>
              <a:t>Беседа с родителями «О значении дымковской игрушки в жизни детей».</a:t>
            </a:r>
          </a:p>
          <a:p>
            <a:pPr marL="180000" indent="-360000" algn="just">
              <a:buAutoNum type="arabicPeriod"/>
            </a:pPr>
            <a:r>
              <a:rPr lang="ru-RU" sz="2400" b="1" dirty="0" smtClean="0">
                <a:solidFill>
                  <a:srgbClr val="00B050"/>
                </a:solidFill>
                <a:latin typeface="Gabriola" pitchFamily="82" charset="0"/>
              </a:rPr>
              <a:t>Роспись родителями силуэтов дымковской игрушки.</a:t>
            </a:r>
          </a:p>
          <a:p>
            <a:pPr marL="514350" indent="-514350" algn="just"/>
            <a:endParaRPr lang="ru-RU" sz="2800" b="1" dirty="0" smtClean="0">
              <a:solidFill>
                <a:srgbClr val="00B050"/>
              </a:solidFill>
              <a:latin typeface="Gabriola" pitchFamily="82" charset="0"/>
            </a:endParaRPr>
          </a:p>
        </p:txBody>
      </p:sp>
      <p:pic>
        <p:nvPicPr>
          <p:cNvPr id="4" name="Рисунок 3" descr="дымка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764704"/>
            <a:ext cx="2286000" cy="1440160"/>
          </a:xfrm>
          <a:prstGeom prst="rect">
            <a:avLst/>
          </a:prstGeom>
        </p:spPr>
      </p:pic>
    </p:spTree>
  </p:cSld>
  <p:clrMapOvr>
    <a:masterClrMapping/>
  </p:clrMapOvr>
  <p:transition advTm="5788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_9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620688"/>
            <a:ext cx="4560507" cy="3420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89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5" y="3068960"/>
            <a:ext cx="3828738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975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712</Words>
  <Application>Microsoft Office PowerPoint</Application>
  <PresentationFormat>Экран (4:3)</PresentationFormat>
  <Paragraphs>94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</dc:creator>
  <cp:lastModifiedBy>-</cp:lastModifiedBy>
  <cp:revision>62</cp:revision>
  <dcterms:created xsi:type="dcterms:W3CDTF">2018-10-23T10:34:08Z</dcterms:created>
  <dcterms:modified xsi:type="dcterms:W3CDTF">2018-10-26T09:00:07Z</dcterms:modified>
</cp:coreProperties>
</file>